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6"/>
  </p:notesMasterIdLst>
  <p:handoutMasterIdLst>
    <p:handoutMasterId r:id="rId4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288" r:id="rId41"/>
    <p:sldId id="289" r:id="rId42"/>
    <p:sldId id="320" r:id="rId43"/>
    <p:sldId id="274" r:id="rId44"/>
    <p:sldId id="329" r:id="rId4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114444EB-E89D-3719-098B-8049F5A91207}" v="271" dt="2021-12-31T03:39:06.623"/>
    <p1510:client id="{3BA0D230-C853-4667-83F9-D85E65BD4B24}" v="2" dt="2021-08-19T16:32:24.566"/>
    <p1510:client id="{3FC8702B-A0B3-C502-85E8-311C2300DF22}" v="3435" dt="2021-12-31T01:52:01.371"/>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client id="{EB490BA0-3084-5D64-D98C-F7258164130B}" v="1292" dt="2022-01-04T07:01:41.912"/>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1/3/2022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err="1">
                <a:solidFill>
                  <a:schemeClr val="bg2"/>
                </a:solidFill>
                <a:latin typeface="Abadi"/>
                <a:ea typeface="SF Pro" pitchFamily="2" charset="0"/>
                <a:cs typeface="SF Pro" pitchFamily="2" charset="0"/>
              </a:rPr>
              <a:t>YouTian</a:t>
            </a:r>
            <a:r>
              <a:rPr lang="en-US">
                <a:solidFill>
                  <a:schemeClr val="bg2"/>
                </a:solidFill>
                <a:latin typeface="Abadi"/>
                <a:ea typeface="SF Pro" pitchFamily="2" charset="0"/>
                <a:cs typeface="SF Pro" pitchFamily="2" charset="0"/>
              </a:rPr>
              <a:t> Peng</a:t>
            </a:r>
          </a:p>
          <a:p>
            <a:r>
              <a:rPr lang="en-US">
                <a:solidFill>
                  <a:schemeClr val="bg2"/>
                </a:solidFill>
                <a:latin typeface="Abadi"/>
                <a:ea typeface="SF Pro" pitchFamily="2" charset="0"/>
                <a:cs typeface="SF Pro" pitchFamily="2" charset="0"/>
              </a:rPr>
              <a:t>2021/12/30</a:t>
            </a:r>
            <a:endParaRPr lang="en-US">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44625"/>
            <a:ext cx="9632548" cy="5205302"/>
          </a:xfrm>
          <a:prstGeom prst="rect">
            <a:avLst/>
          </a:prstGeom>
        </p:spPr>
        <p:txBody>
          <a:bodyPr lIns="91440" tIns="45720" rIns="91440" bIns="45720" anchor="t"/>
          <a:lstStyle/>
          <a:p>
            <a:pPr marL="0" indent="0">
              <a:buNone/>
            </a:pPr>
            <a:r>
              <a:rPr lang="en-US" sz="2200" dirty="0">
                <a:solidFill>
                  <a:schemeClr val="accent3">
                    <a:lumMod val="25000"/>
                  </a:schemeClr>
                </a:solidFill>
                <a:latin typeface="Abadi"/>
              </a:rPr>
              <a:t>Two main tasks of the Data Wrangling:</a:t>
            </a:r>
            <a:endParaRPr lang="en-US" sz="220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a:rPr>
              <a:t>Dealing with missing values</a:t>
            </a:r>
            <a:endParaRPr lang="en-US" sz="2200">
              <a:solidFill>
                <a:schemeClr val="accent3">
                  <a:lumMod val="25000"/>
                </a:schemeClr>
              </a:solidFill>
              <a:latin typeface="Abadi" panose="020B0604020104020204" pitchFamily="34" charset="0"/>
            </a:endParaRPr>
          </a:p>
          <a:p>
            <a:pPr marL="0" indent="0">
              <a:buNone/>
            </a:pPr>
            <a:r>
              <a:rPr lang="en-US" sz="2200" dirty="0">
                <a:solidFill>
                  <a:schemeClr val="accent3">
                    <a:lumMod val="25000"/>
                  </a:schemeClr>
                </a:solidFill>
                <a:latin typeface="Abadi"/>
              </a:rPr>
              <a:t>   </a:t>
            </a:r>
            <a:r>
              <a:rPr lang="en-US" sz="2000" dirty="0">
                <a:solidFill>
                  <a:schemeClr val="accent3">
                    <a:lumMod val="25000"/>
                  </a:schemeClr>
                </a:solidFill>
                <a:latin typeface="Abadi"/>
              </a:rPr>
              <a:t>Two column "</a:t>
            </a:r>
            <a:r>
              <a:rPr lang="en-US" sz="2000" err="1">
                <a:solidFill>
                  <a:schemeClr val="accent3">
                    <a:lumMod val="25000"/>
                  </a:schemeClr>
                </a:solidFill>
                <a:latin typeface="Abadi"/>
              </a:rPr>
              <a:t>PayloadMass</a:t>
            </a:r>
            <a:r>
              <a:rPr lang="en-US" sz="2000" dirty="0">
                <a:solidFill>
                  <a:schemeClr val="accent3">
                    <a:lumMod val="25000"/>
                  </a:schemeClr>
                </a:solidFill>
                <a:latin typeface="Abadi"/>
              </a:rPr>
              <a:t>", "</a:t>
            </a:r>
            <a:r>
              <a:rPr lang="en-US" sz="2000" err="1">
                <a:solidFill>
                  <a:schemeClr val="accent3">
                    <a:lumMod val="25000"/>
                  </a:schemeClr>
                </a:solidFill>
                <a:latin typeface="Abadi"/>
              </a:rPr>
              <a:t>LandingPad</a:t>
            </a:r>
            <a:r>
              <a:rPr lang="en-US" sz="2000" dirty="0">
                <a:solidFill>
                  <a:schemeClr val="accent3">
                    <a:lumMod val="25000"/>
                  </a:schemeClr>
                </a:solidFill>
                <a:latin typeface="Abadi"/>
              </a:rPr>
              <a:t>" exist missing values, only "</a:t>
            </a:r>
            <a:r>
              <a:rPr lang="en-US" sz="2000" err="1">
                <a:solidFill>
                  <a:schemeClr val="accent3">
                    <a:lumMod val="25000"/>
                  </a:schemeClr>
                </a:solidFill>
                <a:latin typeface="Abadi"/>
              </a:rPr>
              <a:t>PayloadMass</a:t>
            </a:r>
            <a:r>
              <a:rPr lang="en-US" sz="2000" dirty="0">
                <a:solidFill>
                  <a:schemeClr val="accent3">
                    <a:lumMod val="25000"/>
                  </a:schemeClr>
                </a:solidFill>
                <a:latin typeface="Abadi"/>
              </a:rPr>
              <a:t>" missing values were replaced with mean value of rest in this column. Data in the "</a:t>
            </a:r>
            <a:r>
              <a:rPr lang="en-US" sz="2000" err="1">
                <a:solidFill>
                  <a:schemeClr val="accent3">
                    <a:lumMod val="25000"/>
                  </a:schemeClr>
                </a:solidFill>
                <a:latin typeface="Abadi"/>
              </a:rPr>
              <a:t>LandingPad</a:t>
            </a:r>
            <a:r>
              <a:rPr lang="en-US" sz="2000" dirty="0">
                <a:solidFill>
                  <a:schemeClr val="accent3">
                    <a:lumMod val="25000"/>
                  </a:schemeClr>
                </a:solidFill>
                <a:latin typeface="Abadi"/>
              </a:rPr>
              <a:t>" retain </a:t>
            </a:r>
            <a:r>
              <a:rPr lang="en-US" sz="2000" err="1">
                <a:solidFill>
                  <a:schemeClr val="accent3">
                    <a:lumMod val="25000"/>
                  </a:schemeClr>
                </a:solidFill>
                <a:latin typeface="Abadi"/>
              </a:rPr>
              <a:t>NaN</a:t>
            </a:r>
            <a:r>
              <a:rPr lang="en-US" sz="2000" dirty="0">
                <a:solidFill>
                  <a:schemeClr val="accent3">
                    <a:lumMod val="25000"/>
                  </a:schemeClr>
                </a:solidFill>
                <a:latin typeface="Abadi"/>
              </a:rPr>
              <a:t> due to the lack of </a:t>
            </a:r>
            <a:r>
              <a:rPr lang="en-US" sz="2000" dirty="0">
                <a:ea typeface="+mn-lt"/>
                <a:cs typeface="+mn-lt"/>
              </a:rPr>
              <a:t>utilization </a:t>
            </a:r>
            <a:r>
              <a:rPr lang="en-US" sz="2000" dirty="0">
                <a:solidFill>
                  <a:schemeClr val="accent3">
                    <a:lumMod val="25000"/>
                  </a:schemeClr>
                </a:solidFill>
                <a:latin typeface="Abadi"/>
              </a:rPr>
              <a:t>of this data.</a:t>
            </a:r>
          </a:p>
          <a:p>
            <a:r>
              <a:rPr lang="en-US" sz="2200" dirty="0">
                <a:solidFill>
                  <a:schemeClr val="accent3">
                    <a:lumMod val="25000"/>
                  </a:schemeClr>
                </a:solidFill>
                <a:latin typeface="Abadi"/>
              </a:rPr>
              <a:t>Convert the "outcome"(landing outcome) into binary results. </a:t>
            </a:r>
            <a:endParaRPr lang="en-US" sz="2200">
              <a:solidFill>
                <a:schemeClr val="accent3">
                  <a:lumMod val="25000"/>
                </a:schemeClr>
              </a:solidFill>
              <a:latin typeface="Abadi" panose="020B0604020104020204" pitchFamily="34" charset="0"/>
            </a:endParaRPr>
          </a:p>
          <a:p>
            <a:pPr marL="0" indent="0">
              <a:buNone/>
            </a:pPr>
            <a:r>
              <a:rPr lang="en-US" sz="2200" dirty="0">
                <a:solidFill>
                  <a:schemeClr val="accent3">
                    <a:lumMod val="25000"/>
                  </a:schemeClr>
                </a:solidFill>
                <a:latin typeface="Abadi"/>
                <a:cs typeface="Calibri" panose="020F0502020204030204"/>
              </a:rPr>
              <a:t>  Data in outcome were converted into 1/0. "1" means landing successfully, where "0" means landing </a:t>
            </a:r>
            <a:r>
              <a:rPr lang="en-US" sz="2200" dirty="0">
                <a:ea typeface="+mn-lt"/>
                <a:cs typeface="+mn-lt"/>
              </a:rPr>
              <a:t>unsuccessfully</a:t>
            </a:r>
            <a:r>
              <a:rPr lang="en-US" sz="2200" dirty="0">
                <a:solidFill>
                  <a:schemeClr val="accent3">
                    <a:lumMod val="25000"/>
                  </a:schemeClr>
                </a:solidFill>
                <a:latin typeface="Abadi"/>
                <a:cs typeface="Calibri" panose="020F0502020204030204"/>
              </a:rPr>
              <a:t>.</a:t>
            </a:r>
          </a:p>
          <a:p>
            <a:pPr marL="0" indent="0">
              <a:buNone/>
            </a:pPr>
            <a:endParaRPr lang="en-US" sz="2200">
              <a:solidFill>
                <a:schemeClr val="accent3">
                  <a:lumMod val="25000"/>
                </a:schemeClr>
              </a:solidFill>
              <a:latin typeface="Abadi"/>
              <a:cs typeface="Calibri" panose="020F0502020204030204"/>
            </a:endParaRPr>
          </a:p>
          <a:p>
            <a:pPr marL="0" indent="0">
              <a:buNone/>
            </a:pPr>
            <a:r>
              <a:rPr lang="en-US" sz="2200">
                <a:solidFill>
                  <a:schemeClr val="accent3">
                    <a:lumMod val="25000"/>
                  </a:schemeClr>
                </a:solidFill>
                <a:latin typeface="Abadi"/>
                <a:cs typeface="Calibri" panose="020F0502020204030204"/>
              </a:rPr>
              <a:t>GitHub URL:  </a:t>
            </a:r>
            <a:endParaRPr lang="en-US" sz="2200">
              <a:solidFill>
                <a:schemeClr val="accent3">
                  <a:lumMod val="25000"/>
                </a:schemeClr>
              </a:solidFill>
              <a:latin typeface="Abadi"/>
              <a:ea typeface="+mn-lt"/>
              <a:cs typeface="+mn-lt"/>
            </a:endParaRPr>
          </a:p>
          <a:p>
            <a:pPr marL="0" indent="0">
              <a:buNone/>
            </a:pPr>
            <a:r>
              <a:rPr lang="en-US" sz="2200" dirty="0">
                <a:ea typeface="+mn-lt"/>
                <a:cs typeface="+mn-lt"/>
              </a:rPr>
              <a:t>https://github.com/rorschachwilpeng/cousera_IBM_ds/blob/main/ds_capstone/Week1%20-%3E%20Introduction/Data%20Wrangling/Data%20Collection%20with%20Data%20Wrangling.ipynb</a:t>
            </a:r>
            <a:endParaRPr lang="en-US">
              <a:ea typeface="+mn-lt"/>
              <a:cs typeface="+mn-lt"/>
            </a:endParaRPr>
          </a:p>
          <a:p>
            <a:endParaRPr lang="en-US"/>
          </a:p>
          <a:p>
            <a:endParaRPr lang="en-US">
              <a:cs typeface="Calibri" panose="020F0502020204030204"/>
            </a:endParaRPr>
          </a:p>
          <a:p>
            <a:endParaRPr lang="en-US">
              <a:cs typeface="Calibri" panose="020F0502020204030204"/>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31487"/>
            <a:ext cx="10034622" cy="521844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Three types of chars were drew: "Scatter Point Chart", "Bar Chart", "Line Chart"</a:t>
            </a:r>
          </a:p>
          <a:p>
            <a:pPr marL="457200" indent="-457200">
              <a:lnSpc>
                <a:spcPct val="100000"/>
              </a:lnSpc>
              <a:spcBef>
                <a:spcPts val="1400"/>
              </a:spcBef>
              <a:buAutoNum type="arabicPeriod"/>
            </a:pPr>
            <a:r>
              <a:rPr lang="en-US" sz="2200" dirty="0">
                <a:solidFill>
                  <a:schemeClr val="accent3">
                    <a:lumMod val="25000"/>
                  </a:schemeClr>
                </a:solidFill>
                <a:latin typeface="Abadi"/>
              </a:rPr>
              <a:t>   </a:t>
            </a:r>
            <a:r>
              <a:rPr lang="en-US" sz="2000" dirty="0">
                <a:solidFill>
                  <a:schemeClr val="accent3">
                    <a:lumMod val="25000"/>
                  </a:schemeClr>
                </a:solidFill>
                <a:latin typeface="Abadi"/>
              </a:rPr>
              <a:t>Scatter Point Chart: For observing each pair of attributes relative relationship with landing result.</a:t>
            </a:r>
          </a:p>
          <a:p>
            <a:pPr marL="457200" indent="-457200">
              <a:lnSpc>
                <a:spcPct val="100000"/>
              </a:lnSpc>
              <a:spcBef>
                <a:spcPts val="1400"/>
              </a:spcBef>
              <a:buAutoNum type="arabicPeriod"/>
            </a:pPr>
            <a:r>
              <a:rPr lang="en-US" sz="2000" dirty="0">
                <a:solidFill>
                  <a:schemeClr val="accent3">
                    <a:lumMod val="25000"/>
                  </a:schemeClr>
                </a:solidFill>
                <a:latin typeface="Abadi"/>
              </a:rPr>
              <a:t>   Bar Chart: For observing the relationship between landing success rate and orbit types.</a:t>
            </a:r>
          </a:p>
          <a:p>
            <a:pPr marL="457200" indent="-457200">
              <a:lnSpc>
                <a:spcPct val="100000"/>
              </a:lnSpc>
              <a:spcBef>
                <a:spcPts val="1400"/>
              </a:spcBef>
              <a:buAutoNum type="arabicPeriod"/>
            </a:pPr>
            <a:r>
              <a:rPr lang="en-US" sz="2000" dirty="0">
                <a:solidFill>
                  <a:schemeClr val="accent3">
                    <a:lumMod val="25000"/>
                  </a:schemeClr>
                </a:solidFill>
                <a:latin typeface="Abadi"/>
              </a:rPr>
              <a:t>   Line Chart: For observing the relationship between landing success rate and years.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GitHub URL: </a:t>
            </a:r>
            <a:r>
              <a:rPr lang="en-US" sz="2200">
                <a:ea typeface="+mn-lt"/>
                <a:cs typeface="+mn-lt"/>
              </a:rPr>
              <a:t>https://github.com/rorschachwilpeng/cousera_IBM_ds/blob/main/ds_capstone/Week2%20-%3E%20EDA%20with%20SQL/Exploratory%20Analysis%20Using%20Pandas%20and%20Matplotlib/jupyter-labs-eda-dataviz.ipynb</a:t>
            </a:r>
          </a:p>
          <a:p>
            <a:endParaRPr lang="en-US">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0679"/>
            <a:ext cx="6566209" cy="2814200"/>
          </a:xfrm>
          <a:prstGeom prst="rect">
            <a:avLst/>
          </a:prstGeom>
        </p:spPr>
        <p:txBody>
          <a:bodyPr lIns="91440" tIns="45720" rIns="91440" bIns="45720" anchor="t"/>
          <a:lstStyle/>
          <a:p>
            <a:pPr>
              <a:lnSpc>
                <a:spcPct val="100000"/>
              </a:lnSpc>
              <a:spcBef>
                <a:spcPts val="1400"/>
              </a:spcBef>
            </a:pPr>
            <a:r>
              <a:rPr lang="en-US" sz="1200">
                <a:ea typeface="+mn-lt"/>
                <a:cs typeface="+mn-lt"/>
              </a:rPr>
              <a:t>Display the names of the unique launch sites  in the space mission</a:t>
            </a:r>
            <a:endParaRPr lang="en-US" sz="1200">
              <a:solidFill>
                <a:srgbClr val="000000"/>
              </a:solidFill>
              <a:latin typeface="Calibri"/>
              <a:cs typeface="Calibri"/>
            </a:endParaRPr>
          </a:p>
          <a:p>
            <a:pPr marL="0" indent="0">
              <a:lnSpc>
                <a:spcPct val="100000"/>
              </a:lnSpc>
              <a:spcBef>
                <a:spcPts val="1400"/>
              </a:spcBef>
              <a:buNone/>
            </a:pPr>
            <a:r>
              <a:rPr lang="en-US" sz="1200">
                <a:solidFill>
                  <a:srgbClr val="1C7DDB"/>
                </a:solidFill>
                <a:ea typeface="+mn-lt"/>
                <a:cs typeface="+mn-lt"/>
              </a:rPr>
              <a:t>      %</a:t>
            </a:r>
            <a:r>
              <a:rPr lang="en-US" sz="1200" err="1">
                <a:solidFill>
                  <a:srgbClr val="1C7DDB"/>
                </a:solidFill>
                <a:ea typeface="+mn-lt"/>
                <a:cs typeface="+mn-lt"/>
              </a:rPr>
              <a:t>sql</a:t>
            </a:r>
            <a:r>
              <a:rPr lang="en-US" sz="1200">
                <a:solidFill>
                  <a:srgbClr val="1C7DDB"/>
                </a:solidFill>
                <a:ea typeface="+mn-lt"/>
                <a:cs typeface="+mn-lt"/>
              </a:rPr>
              <a:t> select distinct(</a:t>
            </a:r>
            <a:r>
              <a:rPr lang="en-US" sz="1200" err="1">
                <a:solidFill>
                  <a:srgbClr val="1C7DDB"/>
                </a:solidFill>
                <a:ea typeface="+mn-lt"/>
                <a:cs typeface="+mn-lt"/>
              </a:rPr>
              <a:t>launch_site</a:t>
            </a:r>
            <a:r>
              <a:rPr lang="en-US" sz="1200">
                <a:solidFill>
                  <a:srgbClr val="1C7DDB"/>
                </a:solidFill>
                <a:ea typeface="+mn-lt"/>
                <a:cs typeface="+mn-lt"/>
              </a:rPr>
              <a:t>) from SPACEXTBL;</a:t>
            </a:r>
            <a:endParaRPr lang="en-US">
              <a:solidFill>
                <a:srgbClr val="1C7DDB"/>
              </a:solidFill>
            </a:endParaRPr>
          </a:p>
          <a:p>
            <a:pPr>
              <a:lnSpc>
                <a:spcPct val="100000"/>
              </a:lnSpc>
              <a:spcBef>
                <a:spcPts val="1400"/>
              </a:spcBef>
            </a:pPr>
            <a:r>
              <a:rPr lang="en-US" sz="1200">
                <a:ea typeface="+mn-lt"/>
                <a:cs typeface="+mn-lt"/>
              </a:rPr>
              <a:t>Display 5 records where launch sites begin with the string 'CCA'</a:t>
            </a:r>
            <a:endParaRPr lang="en-US" sz="1200">
              <a:solidFill>
                <a:srgbClr val="000000"/>
              </a:solidFill>
              <a:latin typeface="Calibri"/>
              <a:cs typeface="Calibri"/>
            </a:endParaRPr>
          </a:p>
          <a:p>
            <a:pPr marL="0" indent="0">
              <a:lnSpc>
                <a:spcPct val="100000"/>
              </a:lnSpc>
              <a:spcBef>
                <a:spcPts val="1400"/>
              </a:spcBef>
              <a:buNone/>
            </a:pPr>
            <a:r>
              <a:rPr lang="en-US" sz="1200">
                <a:ea typeface="+mn-lt"/>
                <a:cs typeface="+mn-lt"/>
              </a:rPr>
              <a:t>      </a:t>
            </a:r>
            <a:r>
              <a:rPr lang="en-US" sz="1200">
                <a:solidFill>
                  <a:srgbClr val="1C7DDB"/>
                </a:solidFill>
                <a:ea typeface="+mn-lt"/>
                <a:cs typeface="+mn-lt"/>
              </a:rPr>
              <a:t>%</a:t>
            </a:r>
            <a:r>
              <a:rPr lang="en-US" sz="1200" err="1">
                <a:solidFill>
                  <a:srgbClr val="1C7DDB"/>
                </a:solidFill>
                <a:ea typeface="+mn-lt"/>
                <a:cs typeface="+mn-lt"/>
              </a:rPr>
              <a:t>sql</a:t>
            </a:r>
            <a:r>
              <a:rPr lang="en-US" sz="1200">
                <a:solidFill>
                  <a:srgbClr val="1C7DDB"/>
                </a:solidFill>
                <a:ea typeface="+mn-lt"/>
                <a:cs typeface="+mn-lt"/>
              </a:rPr>
              <a:t> select * from SPACEXTBL where </a:t>
            </a:r>
            <a:r>
              <a:rPr lang="en-US" sz="1200" err="1">
                <a:solidFill>
                  <a:srgbClr val="1C7DDB"/>
                </a:solidFill>
                <a:ea typeface="+mn-lt"/>
                <a:cs typeface="+mn-lt"/>
              </a:rPr>
              <a:t>launch_site</a:t>
            </a:r>
            <a:r>
              <a:rPr lang="en-US" sz="1200">
                <a:solidFill>
                  <a:srgbClr val="1C7DDB"/>
                </a:solidFill>
                <a:ea typeface="+mn-lt"/>
                <a:cs typeface="+mn-lt"/>
              </a:rPr>
              <a:t> like 'CCA%' limit 5;</a:t>
            </a:r>
          </a:p>
          <a:p>
            <a:pPr>
              <a:lnSpc>
                <a:spcPct val="100000"/>
              </a:lnSpc>
              <a:spcBef>
                <a:spcPts val="1400"/>
              </a:spcBef>
            </a:pPr>
            <a:r>
              <a:rPr lang="en-US" sz="1200">
                <a:ea typeface="+mn-lt"/>
                <a:cs typeface="+mn-lt"/>
              </a:rPr>
              <a:t>Display the total payload mass carried by boosters launched by NASA (CRS)</a:t>
            </a:r>
            <a:endParaRPr lang="en-US" sz="1200">
              <a:solidFill>
                <a:srgbClr val="000000"/>
              </a:solidFill>
              <a:latin typeface="Calibri"/>
              <a:cs typeface="Calibri"/>
            </a:endParaRPr>
          </a:p>
          <a:p>
            <a:pPr marL="0" indent="0">
              <a:lnSpc>
                <a:spcPct val="100000"/>
              </a:lnSpc>
              <a:spcBef>
                <a:spcPts val="1400"/>
              </a:spcBef>
              <a:buNone/>
            </a:pPr>
            <a:r>
              <a:rPr lang="en-US" sz="1200">
                <a:ea typeface="+mn-lt"/>
                <a:cs typeface="+mn-lt"/>
              </a:rPr>
              <a:t>     </a:t>
            </a:r>
            <a:r>
              <a:rPr lang="en-US" sz="1200">
                <a:solidFill>
                  <a:srgbClr val="1C7DDB"/>
                </a:solidFill>
                <a:ea typeface="+mn-lt"/>
                <a:cs typeface="+mn-lt"/>
              </a:rPr>
              <a:t> %</a:t>
            </a:r>
            <a:r>
              <a:rPr lang="en-US" sz="1200" err="1">
                <a:solidFill>
                  <a:srgbClr val="1C7DDB"/>
                </a:solidFill>
                <a:ea typeface="+mn-lt"/>
                <a:cs typeface="+mn-lt"/>
              </a:rPr>
              <a:t>sql</a:t>
            </a:r>
            <a:r>
              <a:rPr lang="en-US" sz="1200">
                <a:solidFill>
                  <a:srgbClr val="1C7DDB"/>
                </a:solidFill>
                <a:ea typeface="+mn-lt"/>
                <a:cs typeface="+mn-lt"/>
              </a:rPr>
              <a:t> select sum(</a:t>
            </a:r>
            <a:r>
              <a:rPr lang="en-US" sz="1200" err="1">
                <a:solidFill>
                  <a:srgbClr val="1C7DDB"/>
                </a:solidFill>
                <a:ea typeface="+mn-lt"/>
                <a:cs typeface="+mn-lt"/>
              </a:rPr>
              <a:t>payload_mass__kg</a:t>
            </a:r>
            <a:r>
              <a:rPr lang="en-US" sz="1200">
                <a:solidFill>
                  <a:srgbClr val="1C7DDB"/>
                </a:solidFill>
                <a:ea typeface="+mn-lt"/>
                <a:cs typeface="+mn-lt"/>
              </a:rPr>
              <a:t>_) from SPACEXTBL where customer = 'NASA (CRS)';</a:t>
            </a:r>
          </a:p>
          <a:p>
            <a:pPr>
              <a:lnSpc>
                <a:spcPct val="100000"/>
              </a:lnSpc>
              <a:spcBef>
                <a:spcPts val="1400"/>
              </a:spcBef>
            </a:pPr>
            <a:r>
              <a:rPr lang="en-US" sz="1200">
                <a:ea typeface="+mn-lt"/>
                <a:cs typeface="+mn-lt"/>
              </a:rPr>
              <a:t>Display average payload mass carried by booster version F9 v1.1</a:t>
            </a:r>
            <a:endParaRPr lang="en-US" sz="1200">
              <a:solidFill>
                <a:srgbClr val="000000"/>
              </a:solidFill>
              <a:latin typeface="Calibri"/>
              <a:cs typeface="Calibri"/>
            </a:endParaRPr>
          </a:p>
          <a:p>
            <a:pPr marL="0" indent="0">
              <a:lnSpc>
                <a:spcPct val="100000"/>
              </a:lnSpc>
              <a:spcBef>
                <a:spcPts val="1400"/>
              </a:spcBef>
              <a:buNone/>
            </a:pPr>
            <a:r>
              <a:rPr lang="en-US" sz="1200">
                <a:ea typeface="+mn-lt"/>
                <a:cs typeface="+mn-lt"/>
              </a:rPr>
              <a:t>     </a:t>
            </a:r>
            <a:r>
              <a:rPr lang="en-US" sz="1200">
                <a:solidFill>
                  <a:srgbClr val="1C7DDB"/>
                </a:solidFill>
                <a:ea typeface="+mn-lt"/>
                <a:cs typeface="+mn-lt"/>
              </a:rPr>
              <a:t> %</a:t>
            </a:r>
            <a:r>
              <a:rPr lang="en-US" sz="1200" err="1">
                <a:solidFill>
                  <a:srgbClr val="1C7DDB"/>
                </a:solidFill>
                <a:ea typeface="+mn-lt"/>
                <a:cs typeface="+mn-lt"/>
              </a:rPr>
              <a:t>sql</a:t>
            </a:r>
            <a:r>
              <a:rPr lang="en-US" sz="1200">
                <a:solidFill>
                  <a:srgbClr val="1C7DDB"/>
                </a:solidFill>
                <a:ea typeface="+mn-lt"/>
                <a:cs typeface="+mn-lt"/>
              </a:rPr>
              <a:t> select avg(</a:t>
            </a:r>
            <a:r>
              <a:rPr lang="en-US" sz="1200" err="1">
                <a:solidFill>
                  <a:srgbClr val="1C7DDB"/>
                </a:solidFill>
                <a:ea typeface="+mn-lt"/>
                <a:cs typeface="+mn-lt"/>
              </a:rPr>
              <a:t>payload_mass__kg</a:t>
            </a:r>
            <a:r>
              <a:rPr lang="en-US" sz="1200">
                <a:solidFill>
                  <a:srgbClr val="1C7DDB"/>
                </a:solidFill>
                <a:ea typeface="+mn-lt"/>
                <a:cs typeface="+mn-lt"/>
              </a:rPr>
              <a:t>_) from SPACEXTBL where </a:t>
            </a:r>
            <a:r>
              <a:rPr lang="en-US" sz="1200" err="1">
                <a:solidFill>
                  <a:srgbClr val="1C7DDB"/>
                </a:solidFill>
                <a:ea typeface="+mn-lt"/>
                <a:cs typeface="+mn-lt"/>
              </a:rPr>
              <a:t>booster_version</a:t>
            </a:r>
            <a:r>
              <a:rPr lang="en-US" sz="1200">
                <a:solidFill>
                  <a:srgbClr val="1C7DDB"/>
                </a:solidFill>
                <a:ea typeface="+mn-lt"/>
                <a:cs typeface="+mn-lt"/>
              </a:rPr>
              <a:t> like 'F9 v1.1%';</a:t>
            </a:r>
          </a:p>
          <a:p>
            <a:pPr>
              <a:lnSpc>
                <a:spcPct val="100000"/>
              </a:lnSpc>
              <a:spcBef>
                <a:spcPts val="1400"/>
              </a:spcBef>
            </a:pPr>
            <a:endParaRPr lang="en-US" sz="1200">
              <a:solidFill>
                <a:srgbClr val="000000"/>
              </a:solidFill>
              <a:latin typeface="Calibri"/>
              <a:cs typeface="Calibri"/>
            </a:endParaRPr>
          </a:p>
          <a:p>
            <a:endParaRPr lang="en-US" sz="1200">
              <a:cs typeface="Calibri"/>
            </a:endParaRPr>
          </a:p>
          <a:p>
            <a:endParaRPr lang="en-US" sz="1200">
              <a:cs typeface="Calibri"/>
            </a:endParaRPr>
          </a:p>
          <a:p>
            <a:endParaRPr lang="en-US" sz="1200">
              <a:cs typeface="Calibri"/>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SQL</a:t>
            </a:r>
            <a:endParaRPr lang="en-US">
              <a:solidFill>
                <a:srgbClr val="0B49CB"/>
              </a:solidFill>
            </a:endParaRPr>
          </a:p>
        </p:txBody>
      </p:sp>
      <p:sp>
        <p:nvSpPr>
          <p:cNvPr id="2" name="文本框 1">
            <a:extLst>
              <a:ext uri="{FF2B5EF4-FFF2-40B4-BE49-F238E27FC236}">
                <a16:creationId xmlns:a16="http://schemas.microsoft.com/office/drawing/2014/main" id="{9CA3B91A-D738-4EB6-AC8B-2E3B5E18625A}"/>
              </a:ext>
            </a:extLst>
          </p:cNvPr>
          <p:cNvSpPr txBox="1"/>
          <p:nvPr/>
        </p:nvSpPr>
        <p:spPr>
          <a:xfrm>
            <a:off x="769882" y="4422228"/>
            <a:ext cx="6513786" cy="19236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ts val="1400"/>
              </a:spcBef>
              <a:buFont typeface="Arial"/>
              <a:buChar char="•"/>
            </a:pPr>
            <a:r>
              <a:rPr lang="en-US" sz="1200">
                <a:ea typeface="+mn-lt"/>
                <a:cs typeface="+mn-lt"/>
              </a:rPr>
              <a:t>List the date when the first successful landing outcome in ground pad was </a:t>
            </a:r>
            <a:r>
              <a:rPr lang="en-US" sz="1200" err="1">
                <a:ea typeface="+mn-lt"/>
                <a:cs typeface="+mn-lt"/>
              </a:rPr>
              <a:t>acheived</a:t>
            </a:r>
            <a:r>
              <a:rPr lang="en-US" sz="1200">
                <a:ea typeface="+mn-lt"/>
                <a:cs typeface="+mn-lt"/>
              </a:rPr>
              <a:t>.</a:t>
            </a:r>
            <a:endParaRPr lang="zh-CN" altLang="en-US">
              <a:cs typeface="Calibri" panose="020F0502020204030204"/>
            </a:endParaRPr>
          </a:p>
          <a:p>
            <a:pPr>
              <a:spcBef>
                <a:spcPts val="1400"/>
              </a:spcBef>
            </a:pPr>
            <a:r>
              <a:rPr lang="en-US" sz="1200">
                <a:solidFill>
                  <a:srgbClr val="1C7DDB"/>
                </a:solidFill>
                <a:ea typeface="+mn-lt"/>
                <a:cs typeface="+mn-lt"/>
              </a:rPr>
              <a:t>       %</a:t>
            </a:r>
            <a:r>
              <a:rPr lang="en-US" sz="1200" err="1">
                <a:solidFill>
                  <a:srgbClr val="1C7DDB"/>
                </a:solidFill>
                <a:ea typeface="+mn-lt"/>
                <a:cs typeface="+mn-lt"/>
              </a:rPr>
              <a:t>sql</a:t>
            </a:r>
            <a:r>
              <a:rPr lang="en-US" sz="1200">
                <a:solidFill>
                  <a:srgbClr val="1C7DDB"/>
                </a:solidFill>
                <a:ea typeface="+mn-lt"/>
                <a:cs typeface="+mn-lt"/>
              </a:rPr>
              <a:t> select min(DATE) from SPACEXTBL where </a:t>
            </a:r>
            <a:r>
              <a:rPr lang="en-US" sz="1200" err="1">
                <a:solidFill>
                  <a:srgbClr val="1C7DDB"/>
                </a:solidFill>
                <a:ea typeface="+mn-lt"/>
                <a:cs typeface="+mn-lt"/>
              </a:rPr>
              <a:t>landing__outcome</a:t>
            </a:r>
            <a:r>
              <a:rPr lang="en-US" sz="1200">
                <a:solidFill>
                  <a:srgbClr val="1C7DDB"/>
                </a:solidFill>
                <a:ea typeface="+mn-lt"/>
                <a:cs typeface="+mn-lt"/>
              </a:rPr>
              <a:t> =  'Success (ground pad)';</a:t>
            </a:r>
            <a:endParaRPr lang="en-US">
              <a:solidFill>
                <a:srgbClr val="1C7DDB"/>
              </a:solidFill>
              <a:cs typeface="Calibri" panose="020F0502020204030204"/>
            </a:endParaRPr>
          </a:p>
          <a:p>
            <a:pPr marL="285750" indent="-285750">
              <a:spcBef>
                <a:spcPts val="1400"/>
              </a:spcBef>
              <a:buFont typeface="Arial"/>
              <a:buChar char="•"/>
            </a:pPr>
            <a:r>
              <a:rPr lang="en-US" altLang="zh-CN" sz="1200">
                <a:ea typeface="+mn-lt"/>
                <a:cs typeface="+mn-lt"/>
              </a:rPr>
              <a:t>List the names of the boosters which have success in drone ship and have payload mass greater than 4000 but less than 6000</a:t>
            </a:r>
          </a:p>
          <a:p>
            <a:pPr>
              <a:spcBef>
                <a:spcPts val="1400"/>
              </a:spcBef>
            </a:pPr>
            <a:r>
              <a:rPr lang="en-US" sz="1200">
                <a:solidFill>
                  <a:srgbClr val="1C7DDB"/>
                </a:solidFill>
                <a:cs typeface="Calibri"/>
              </a:rPr>
              <a:t>        %</a:t>
            </a:r>
            <a:r>
              <a:rPr lang="en-US" sz="1200" err="1">
                <a:solidFill>
                  <a:srgbClr val="1C7DDB"/>
                </a:solidFill>
                <a:cs typeface="Calibri"/>
              </a:rPr>
              <a:t>sql</a:t>
            </a:r>
            <a:r>
              <a:rPr lang="en-US" sz="1200">
                <a:solidFill>
                  <a:srgbClr val="1C7DDB"/>
                </a:solidFill>
                <a:cs typeface="Calibri"/>
              </a:rPr>
              <a:t> select distinct(</a:t>
            </a:r>
            <a:r>
              <a:rPr lang="en-US" sz="1200" err="1">
                <a:solidFill>
                  <a:srgbClr val="1C7DDB"/>
                </a:solidFill>
                <a:cs typeface="Calibri"/>
              </a:rPr>
              <a:t>booster_version</a:t>
            </a:r>
            <a:r>
              <a:rPr lang="en-US" sz="1200">
                <a:solidFill>
                  <a:srgbClr val="1C7DDB"/>
                </a:solidFill>
                <a:cs typeface="Calibri"/>
              </a:rPr>
              <a:t>) from SPACEXTBL where </a:t>
            </a:r>
            <a:r>
              <a:rPr lang="en-US" sz="1200" err="1">
                <a:solidFill>
                  <a:srgbClr val="1C7DDB"/>
                </a:solidFill>
                <a:cs typeface="Calibri"/>
              </a:rPr>
              <a:t>landing__outcome</a:t>
            </a:r>
            <a:r>
              <a:rPr lang="en-US" sz="1200">
                <a:solidFill>
                  <a:srgbClr val="1C7DDB"/>
                </a:solidFill>
                <a:cs typeface="Calibri"/>
              </a:rPr>
              <a:t> = 'Success (drone ship)' AND </a:t>
            </a:r>
            <a:r>
              <a:rPr lang="en-US" sz="1200" err="1">
                <a:solidFill>
                  <a:srgbClr val="1C7DDB"/>
                </a:solidFill>
                <a:cs typeface="Calibri"/>
              </a:rPr>
              <a:t>payload_mass__kg</a:t>
            </a:r>
            <a:r>
              <a:rPr lang="en-US" sz="1200">
                <a:solidFill>
                  <a:srgbClr val="1C7DDB"/>
                </a:solidFill>
                <a:cs typeface="Calibri"/>
              </a:rPr>
              <a:t>_ &gt; 4000 AND </a:t>
            </a:r>
            <a:r>
              <a:rPr lang="en-US" sz="1200" err="1">
                <a:solidFill>
                  <a:srgbClr val="1C7DDB"/>
                </a:solidFill>
                <a:cs typeface="Calibri"/>
              </a:rPr>
              <a:t>payload_mass__kg</a:t>
            </a:r>
            <a:r>
              <a:rPr lang="en-US" sz="1200">
                <a:solidFill>
                  <a:srgbClr val="1C7DDB"/>
                </a:solidFill>
                <a:cs typeface="Calibri"/>
              </a:rPr>
              <a:t>_ &lt; 6000;</a:t>
            </a:r>
            <a:endParaRPr lang="en-US">
              <a:solidFill>
                <a:srgbClr val="1C7DDB"/>
              </a:solidFill>
              <a:cs typeface="Calibri"/>
            </a:endParaRPr>
          </a:p>
          <a:p>
            <a:endParaRPr lang="en-US" altLang="zh-CN" sz="1200">
              <a:solidFill>
                <a:srgbClr val="000000"/>
              </a:solidFill>
              <a:ea typeface="等线"/>
              <a:cs typeface="+mn-lt"/>
            </a:endParaRPr>
          </a:p>
        </p:txBody>
      </p:sp>
      <p:sp>
        <p:nvSpPr>
          <p:cNvPr id="6" name="文本框 5">
            <a:extLst>
              <a:ext uri="{FF2B5EF4-FFF2-40B4-BE49-F238E27FC236}">
                <a16:creationId xmlns:a16="http://schemas.microsoft.com/office/drawing/2014/main" id="{B8C34588-357D-41B0-A9F9-E9A1BECDAC68}"/>
              </a:ext>
            </a:extLst>
          </p:cNvPr>
          <p:cNvSpPr txBox="1"/>
          <p:nvPr/>
        </p:nvSpPr>
        <p:spPr>
          <a:xfrm>
            <a:off x="6824827" y="1530241"/>
            <a:ext cx="4595648" cy="50424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spcBef>
                <a:spcPts val="1400"/>
              </a:spcBef>
              <a:buFont typeface="Arial,Sans-Serif"/>
              <a:buChar char="•"/>
            </a:pPr>
            <a:r>
              <a:rPr lang="en-US" altLang="zh-CN" sz="1200">
                <a:ea typeface="+mn-lt"/>
                <a:cs typeface="+mn-lt"/>
              </a:rPr>
              <a:t>List the total number of successful and failure mission outcomes</a:t>
            </a:r>
          </a:p>
          <a:p>
            <a:pPr>
              <a:spcBef>
                <a:spcPts val="1400"/>
              </a:spcBef>
            </a:pPr>
            <a:r>
              <a:rPr lang="en-US" altLang="zh-CN" sz="1200">
                <a:ea typeface="+mn-lt"/>
                <a:cs typeface="+mn-lt"/>
              </a:rPr>
              <a:t>        </a:t>
            </a:r>
            <a:r>
              <a:rPr lang="en-US" altLang="zh-CN" sz="1200">
                <a:solidFill>
                  <a:srgbClr val="1C7DDB"/>
                </a:solidFill>
                <a:ea typeface="+mn-lt"/>
                <a:cs typeface="+mn-lt"/>
              </a:rPr>
              <a:t>%</a:t>
            </a:r>
            <a:r>
              <a:rPr lang="en-US" altLang="zh-CN" sz="1200" err="1">
                <a:solidFill>
                  <a:srgbClr val="1C7DDB"/>
                </a:solidFill>
                <a:ea typeface="+mn-lt"/>
                <a:cs typeface="+mn-lt"/>
              </a:rPr>
              <a:t>sql</a:t>
            </a:r>
            <a:r>
              <a:rPr lang="en-US" altLang="zh-CN" sz="1200">
                <a:solidFill>
                  <a:srgbClr val="1C7DDB"/>
                </a:solidFill>
                <a:ea typeface="+mn-lt"/>
                <a:cs typeface="+mn-lt"/>
              </a:rPr>
              <a:t> select  </a:t>
            </a:r>
            <a:r>
              <a:rPr lang="en-US" altLang="zh-CN" sz="1200" err="1">
                <a:solidFill>
                  <a:srgbClr val="1C7DDB"/>
                </a:solidFill>
                <a:ea typeface="+mn-lt"/>
                <a:cs typeface="+mn-lt"/>
              </a:rPr>
              <a:t>mission_outcome,count</a:t>
            </a:r>
            <a:r>
              <a:rPr lang="en-US" altLang="zh-CN" sz="1200">
                <a:solidFill>
                  <a:srgbClr val="1C7DDB"/>
                </a:solidFill>
                <a:ea typeface="+mn-lt"/>
                <a:cs typeface="+mn-lt"/>
              </a:rPr>
              <a:t>(*) as Counter from SPACEXTBL group by </a:t>
            </a:r>
            <a:r>
              <a:rPr lang="en-US" altLang="zh-CN" sz="1200" err="1">
                <a:solidFill>
                  <a:srgbClr val="1C7DDB"/>
                </a:solidFill>
                <a:ea typeface="+mn-lt"/>
                <a:cs typeface="+mn-lt"/>
              </a:rPr>
              <a:t>mission_outcome</a:t>
            </a:r>
            <a:r>
              <a:rPr lang="en-US" altLang="zh-CN" sz="1200">
                <a:solidFill>
                  <a:srgbClr val="1C7DDB"/>
                </a:solidFill>
                <a:ea typeface="+mn-lt"/>
                <a:cs typeface="+mn-lt"/>
              </a:rPr>
              <a:t>;</a:t>
            </a:r>
          </a:p>
          <a:p>
            <a:pPr marL="285750" indent="-285750">
              <a:spcBef>
                <a:spcPts val="1400"/>
              </a:spcBef>
              <a:buFont typeface="Arial,Sans-Serif"/>
              <a:buChar char="•"/>
            </a:pPr>
            <a:r>
              <a:rPr lang="en-US" altLang="zh-CN" sz="1200">
                <a:ea typeface="+mn-lt"/>
                <a:cs typeface="+mn-lt"/>
              </a:rPr>
              <a:t>List the names of the </a:t>
            </a:r>
            <a:r>
              <a:rPr lang="en-US" altLang="zh-CN" sz="1200" err="1">
                <a:ea typeface="+mn-lt"/>
                <a:cs typeface="+mn-lt"/>
              </a:rPr>
              <a:t>booster_versions</a:t>
            </a:r>
            <a:r>
              <a:rPr lang="en-US" altLang="zh-CN" sz="1200">
                <a:ea typeface="+mn-lt"/>
                <a:cs typeface="+mn-lt"/>
              </a:rPr>
              <a:t> which have carried the maximum payload mass. Use a subquery</a:t>
            </a:r>
          </a:p>
          <a:p>
            <a:pPr>
              <a:spcBef>
                <a:spcPts val="1400"/>
              </a:spcBef>
            </a:pPr>
            <a:r>
              <a:rPr lang="en-US" altLang="zh-CN" sz="1200">
                <a:solidFill>
                  <a:srgbClr val="1C7DDB"/>
                </a:solidFill>
                <a:ea typeface="+mn-lt"/>
                <a:cs typeface="+mn-lt"/>
              </a:rPr>
              <a:t>        %</a:t>
            </a:r>
            <a:r>
              <a:rPr lang="en-US" altLang="zh-CN" sz="1200" err="1">
                <a:solidFill>
                  <a:srgbClr val="1C7DDB"/>
                </a:solidFill>
                <a:ea typeface="+mn-lt"/>
                <a:cs typeface="+mn-lt"/>
              </a:rPr>
              <a:t>sql</a:t>
            </a:r>
            <a:r>
              <a:rPr lang="en-US" altLang="zh-CN" sz="1200">
                <a:solidFill>
                  <a:srgbClr val="1C7DDB"/>
                </a:solidFill>
                <a:ea typeface="+mn-lt"/>
                <a:cs typeface="+mn-lt"/>
              </a:rPr>
              <a:t> select distinct(</a:t>
            </a:r>
            <a:r>
              <a:rPr lang="en-US" altLang="zh-CN" sz="1200" err="1">
                <a:solidFill>
                  <a:srgbClr val="1C7DDB"/>
                </a:solidFill>
                <a:ea typeface="+mn-lt"/>
                <a:cs typeface="+mn-lt"/>
              </a:rPr>
              <a:t>booster_version</a:t>
            </a:r>
            <a:r>
              <a:rPr lang="en-US" altLang="zh-CN" sz="1200">
                <a:solidFill>
                  <a:srgbClr val="1C7DDB"/>
                </a:solidFill>
                <a:ea typeface="+mn-lt"/>
                <a:cs typeface="+mn-lt"/>
              </a:rPr>
              <a:t>) from SPACEXTBL where </a:t>
            </a:r>
            <a:r>
              <a:rPr lang="en-US" altLang="zh-CN" sz="1200" err="1">
                <a:solidFill>
                  <a:srgbClr val="1C7DDB"/>
                </a:solidFill>
                <a:ea typeface="+mn-lt"/>
                <a:cs typeface="+mn-lt"/>
              </a:rPr>
              <a:t>payload_mass__kg</a:t>
            </a:r>
            <a:r>
              <a:rPr lang="en-US" altLang="zh-CN" sz="1200">
                <a:solidFill>
                  <a:srgbClr val="1C7DDB"/>
                </a:solidFill>
                <a:ea typeface="+mn-lt"/>
                <a:cs typeface="+mn-lt"/>
              </a:rPr>
              <a:t>_  = (select max(</a:t>
            </a:r>
            <a:r>
              <a:rPr lang="en-US" altLang="zh-CN" sz="1200" err="1">
                <a:solidFill>
                  <a:srgbClr val="1C7DDB"/>
                </a:solidFill>
                <a:ea typeface="+mn-lt"/>
                <a:cs typeface="+mn-lt"/>
              </a:rPr>
              <a:t>payload_mass__kg</a:t>
            </a:r>
            <a:r>
              <a:rPr lang="en-US" altLang="zh-CN" sz="1200">
                <a:solidFill>
                  <a:srgbClr val="1C7DDB"/>
                </a:solidFill>
                <a:ea typeface="+mn-lt"/>
                <a:cs typeface="+mn-lt"/>
              </a:rPr>
              <a:t>_) from SPACEXTBL);</a:t>
            </a:r>
            <a:endParaRPr lang="en-US" altLang="zh-CN" sz="1200">
              <a:ea typeface="+mn-lt"/>
              <a:cs typeface="+mn-lt"/>
            </a:endParaRPr>
          </a:p>
          <a:p>
            <a:pPr marL="285750" indent="-285750">
              <a:spcBef>
                <a:spcPts val="1400"/>
              </a:spcBef>
              <a:buFont typeface="Arial,Sans-Serif"/>
              <a:buChar char="•"/>
            </a:pPr>
            <a:r>
              <a:rPr lang="en-US" altLang="zh-CN" sz="1200">
                <a:ea typeface="+mn-lt"/>
                <a:cs typeface="+mn-lt"/>
              </a:rPr>
              <a:t>List the failed </a:t>
            </a:r>
            <a:r>
              <a:rPr lang="en-US" altLang="zh-CN" sz="1200" err="1">
                <a:ea typeface="+mn-lt"/>
                <a:cs typeface="+mn-lt"/>
              </a:rPr>
              <a:t>landing_outcomes</a:t>
            </a:r>
            <a:r>
              <a:rPr lang="en-US" altLang="zh-CN" sz="1200">
                <a:ea typeface="+mn-lt"/>
                <a:cs typeface="+mn-lt"/>
              </a:rPr>
              <a:t> in drone ship, their booster versions, and launch site names for in year 2015</a:t>
            </a:r>
          </a:p>
          <a:p>
            <a:pPr>
              <a:spcBef>
                <a:spcPts val="1400"/>
              </a:spcBef>
            </a:pPr>
            <a:r>
              <a:rPr lang="en-US" sz="1200">
                <a:solidFill>
                  <a:srgbClr val="1C7DDB"/>
                </a:solidFill>
                <a:ea typeface="+mn-lt"/>
                <a:cs typeface="+mn-lt"/>
              </a:rPr>
              <a:t>       %</a:t>
            </a:r>
            <a:r>
              <a:rPr lang="en-US" sz="1200" err="1">
                <a:solidFill>
                  <a:srgbClr val="1C7DDB"/>
                </a:solidFill>
                <a:ea typeface="+mn-lt"/>
                <a:cs typeface="+mn-lt"/>
              </a:rPr>
              <a:t>sql</a:t>
            </a:r>
            <a:r>
              <a:rPr lang="en-US" sz="1200">
                <a:solidFill>
                  <a:srgbClr val="1C7DDB"/>
                </a:solidFill>
                <a:ea typeface="+mn-lt"/>
                <a:cs typeface="+mn-lt"/>
              </a:rPr>
              <a:t> select  landing__</a:t>
            </a:r>
            <a:r>
              <a:rPr lang="en-US" sz="1200" err="1">
                <a:solidFill>
                  <a:srgbClr val="1C7DDB"/>
                </a:solidFill>
                <a:ea typeface="+mn-lt"/>
                <a:cs typeface="+mn-lt"/>
              </a:rPr>
              <a:t>outcome,booster_version,launch_site,date</a:t>
            </a:r>
            <a:r>
              <a:rPr lang="en-US" sz="1200">
                <a:solidFill>
                  <a:srgbClr val="1C7DDB"/>
                </a:solidFill>
                <a:ea typeface="+mn-lt"/>
                <a:cs typeface="+mn-lt"/>
              </a:rPr>
              <a:t> from SPACEXTBL where Date like '2015%' and </a:t>
            </a:r>
            <a:r>
              <a:rPr lang="en-US" sz="1200" err="1">
                <a:solidFill>
                  <a:srgbClr val="1C7DDB"/>
                </a:solidFill>
                <a:ea typeface="+mn-lt"/>
                <a:cs typeface="+mn-lt"/>
              </a:rPr>
              <a:t>landing__outcome</a:t>
            </a:r>
            <a:r>
              <a:rPr lang="en-US" sz="1200">
                <a:solidFill>
                  <a:srgbClr val="1C7DDB"/>
                </a:solidFill>
                <a:ea typeface="+mn-lt"/>
                <a:cs typeface="+mn-lt"/>
              </a:rPr>
              <a:t> = 'Failure (drone ship)';</a:t>
            </a:r>
            <a:endParaRPr lang="en-US">
              <a:solidFill>
                <a:srgbClr val="1C7DDB"/>
              </a:solidFill>
            </a:endParaRPr>
          </a:p>
          <a:p>
            <a:pPr marL="285750" indent="-285750">
              <a:spcBef>
                <a:spcPts val="1400"/>
              </a:spcBef>
              <a:buFont typeface="Arial,Sans-Serif"/>
              <a:buChar char="•"/>
            </a:pPr>
            <a:r>
              <a:rPr lang="en-US" altLang="zh-CN" sz="1200">
                <a:ea typeface="+mn-lt"/>
                <a:cs typeface="+mn-lt"/>
              </a:rPr>
              <a:t>Rank the count of landing outcomes (such as Failure (drone ship) or Success (ground pad)) between the date 2010-06-04 and 2017-03-20, in descending order</a:t>
            </a:r>
            <a:endParaRPr lang="zh-CN" altLang="en-US">
              <a:ea typeface="等线" panose="02010600030101010101" pitchFamily="2" charset="-122"/>
              <a:cs typeface="+mn-lt"/>
            </a:endParaRPr>
          </a:p>
          <a:p>
            <a:pPr>
              <a:spcBef>
                <a:spcPts val="1400"/>
              </a:spcBef>
            </a:pPr>
            <a:r>
              <a:rPr lang="en-US" sz="1200">
                <a:ea typeface="+mn-lt"/>
                <a:cs typeface="+mn-lt"/>
              </a:rPr>
              <a:t>                    </a:t>
            </a:r>
            <a:r>
              <a:rPr lang="en-US" sz="1200">
                <a:solidFill>
                  <a:srgbClr val="1C7DDB"/>
                </a:solidFill>
                <a:ea typeface="+mn-lt"/>
                <a:cs typeface="+mn-lt"/>
              </a:rPr>
              <a:t>%</a:t>
            </a:r>
            <a:r>
              <a:rPr lang="en-US" sz="1200" err="1">
                <a:solidFill>
                  <a:srgbClr val="1C7DDB"/>
                </a:solidFill>
                <a:ea typeface="+mn-lt"/>
                <a:cs typeface="+mn-lt"/>
              </a:rPr>
              <a:t>sql</a:t>
            </a:r>
            <a:r>
              <a:rPr lang="en-US" sz="1200">
                <a:solidFill>
                  <a:srgbClr val="1C7DDB"/>
                </a:solidFill>
                <a:ea typeface="+mn-lt"/>
                <a:cs typeface="+mn-lt"/>
              </a:rPr>
              <a:t> select landing__</a:t>
            </a:r>
            <a:r>
              <a:rPr lang="en-US" sz="1200" err="1">
                <a:solidFill>
                  <a:srgbClr val="1C7DDB"/>
                </a:solidFill>
                <a:ea typeface="+mn-lt"/>
                <a:cs typeface="+mn-lt"/>
              </a:rPr>
              <a:t>outcome,count</a:t>
            </a:r>
            <a:r>
              <a:rPr lang="en-US" sz="1200">
                <a:solidFill>
                  <a:srgbClr val="1C7DDB"/>
                </a:solidFill>
                <a:ea typeface="+mn-lt"/>
                <a:cs typeface="+mn-lt"/>
              </a:rPr>
              <a:t>(</a:t>
            </a:r>
            <a:r>
              <a:rPr lang="en-US" sz="1200" err="1">
                <a:solidFill>
                  <a:srgbClr val="1C7DDB"/>
                </a:solidFill>
                <a:ea typeface="+mn-lt"/>
                <a:cs typeface="+mn-lt"/>
              </a:rPr>
              <a:t>landing__outcome</a:t>
            </a:r>
            <a:r>
              <a:rPr lang="en-US" sz="1200">
                <a:solidFill>
                  <a:srgbClr val="1C7DDB"/>
                </a:solidFill>
                <a:ea typeface="+mn-lt"/>
                <a:cs typeface="+mn-lt"/>
              </a:rPr>
              <a:t>) as count from SPACEXTBL where DATE BETWEEN '2010-06-04' and '2017-03-20' GROUP BY </a:t>
            </a:r>
            <a:r>
              <a:rPr lang="en-US" sz="1200" err="1">
                <a:solidFill>
                  <a:srgbClr val="1C7DDB"/>
                </a:solidFill>
                <a:ea typeface="+mn-lt"/>
                <a:cs typeface="+mn-lt"/>
              </a:rPr>
              <a:t>landing__outcome</a:t>
            </a:r>
            <a:r>
              <a:rPr lang="en-US" sz="1200">
                <a:solidFill>
                  <a:srgbClr val="1C7DDB"/>
                </a:solidFill>
                <a:ea typeface="+mn-lt"/>
                <a:cs typeface="+mn-lt"/>
              </a:rPr>
              <a:t> ORDER BY count(</a:t>
            </a:r>
            <a:r>
              <a:rPr lang="en-US" sz="1200" err="1">
                <a:solidFill>
                  <a:srgbClr val="1C7DDB"/>
                </a:solidFill>
                <a:ea typeface="+mn-lt"/>
                <a:cs typeface="+mn-lt"/>
              </a:rPr>
              <a:t>landing__outcome</a:t>
            </a:r>
            <a:r>
              <a:rPr lang="en-US" sz="1200">
                <a:solidFill>
                  <a:srgbClr val="1C7DDB"/>
                </a:solidFill>
                <a:ea typeface="+mn-lt"/>
                <a:cs typeface="+mn-lt"/>
              </a:rPr>
              <a:t>) DESC;  </a:t>
            </a:r>
          </a:p>
        </p:txBody>
      </p:sp>
      <p:sp>
        <p:nvSpPr>
          <p:cNvPr id="7" name="文本框 6">
            <a:extLst>
              <a:ext uri="{FF2B5EF4-FFF2-40B4-BE49-F238E27FC236}">
                <a16:creationId xmlns:a16="http://schemas.microsoft.com/office/drawing/2014/main" id="{1F34A172-0137-4C21-9B28-B2061130B622}"/>
              </a:ext>
            </a:extLst>
          </p:cNvPr>
          <p:cNvSpPr txBox="1"/>
          <p:nvPr/>
        </p:nvSpPr>
        <p:spPr>
          <a:xfrm>
            <a:off x="5942942" y="175393"/>
            <a:ext cx="5738648"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zh-CN" altLang="en-US" sz="1200">
                <a:ea typeface="等线"/>
              </a:rPr>
              <a:t>GitHub URL: </a:t>
            </a:r>
            <a:endParaRPr lang="zh-CN" altLang="en-US" sz="1200">
              <a:ea typeface="等线"/>
              <a:cs typeface="+mn-lt"/>
            </a:endParaRPr>
          </a:p>
          <a:p>
            <a:r>
              <a:rPr lang="zh-CN" sz="1200" dirty="0">
                <a:ea typeface="+mn-lt"/>
                <a:cs typeface="+mn-lt"/>
              </a:rPr>
              <a:t>https://github.com/rorschachwilpeng/cousera_IBM_ds/blob/main/ds_capstone/Week2%20-%3E%20EDA%20with%20SQL/Exploratory%20Analysis%20Using%20SQL/EDA%20with%20SQL.ipynb</a:t>
            </a:r>
            <a:endParaRPr lang="zh-CN" sz="1200" dirty="0">
              <a:ea typeface="等线"/>
              <a:cs typeface="Calibri"/>
            </a:endParaRPr>
          </a:p>
        </p:txBody>
      </p:sp>
      <p:cxnSp>
        <p:nvCxnSpPr>
          <p:cNvPr id="8" name="直接箭头连接符 7">
            <a:extLst>
              <a:ext uri="{FF2B5EF4-FFF2-40B4-BE49-F238E27FC236}">
                <a16:creationId xmlns:a16="http://schemas.microsoft.com/office/drawing/2014/main" id="{EE7BD87D-05AD-4689-B192-ADBD3D8462A8}"/>
              </a:ext>
            </a:extLst>
          </p:cNvPr>
          <p:cNvCxnSpPr/>
          <p:nvPr/>
        </p:nvCxnSpPr>
        <p:spPr>
          <a:xfrm>
            <a:off x="6987078" y="4201837"/>
            <a:ext cx="1" cy="223345"/>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9" name="直接箭头连接符 8">
            <a:extLst>
              <a:ext uri="{FF2B5EF4-FFF2-40B4-BE49-F238E27FC236}">
                <a16:creationId xmlns:a16="http://schemas.microsoft.com/office/drawing/2014/main" id="{BAF6E2BF-A64F-4AD7-A2C5-A0806AD40AA6}"/>
              </a:ext>
            </a:extLst>
          </p:cNvPr>
          <p:cNvCxnSpPr>
            <a:cxnSpLocks/>
          </p:cNvCxnSpPr>
          <p:nvPr/>
        </p:nvCxnSpPr>
        <p:spPr>
          <a:xfrm>
            <a:off x="6776871" y="1272080"/>
            <a:ext cx="1" cy="2824654"/>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0" name="直接箭头连接符 9">
            <a:extLst>
              <a:ext uri="{FF2B5EF4-FFF2-40B4-BE49-F238E27FC236}">
                <a16:creationId xmlns:a16="http://schemas.microsoft.com/office/drawing/2014/main" id="{4FF41257-D606-46D1-9C7C-AFEE5807B3CB}"/>
              </a:ext>
            </a:extLst>
          </p:cNvPr>
          <p:cNvCxnSpPr>
            <a:cxnSpLocks/>
          </p:cNvCxnSpPr>
          <p:nvPr/>
        </p:nvCxnSpPr>
        <p:spPr>
          <a:xfrm flipV="1">
            <a:off x="6684906" y="4412044"/>
            <a:ext cx="302172" cy="13137"/>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1" name="直接箭头连接符 10">
            <a:extLst>
              <a:ext uri="{FF2B5EF4-FFF2-40B4-BE49-F238E27FC236}">
                <a16:creationId xmlns:a16="http://schemas.microsoft.com/office/drawing/2014/main" id="{053E9692-3DDB-45D9-995E-D44078BED6A7}"/>
              </a:ext>
            </a:extLst>
          </p:cNvPr>
          <p:cNvCxnSpPr>
            <a:cxnSpLocks/>
          </p:cNvCxnSpPr>
          <p:nvPr/>
        </p:nvCxnSpPr>
        <p:spPr>
          <a:xfrm>
            <a:off x="6698044" y="4425180"/>
            <a:ext cx="13138" cy="394139"/>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2" name="直接箭头连接符 11">
            <a:extLst>
              <a:ext uri="{FF2B5EF4-FFF2-40B4-BE49-F238E27FC236}">
                <a16:creationId xmlns:a16="http://schemas.microsoft.com/office/drawing/2014/main" id="{8A063FE8-5E1A-46D7-A626-B6D04A700A7D}"/>
              </a:ext>
            </a:extLst>
          </p:cNvPr>
          <p:cNvCxnSpPr>
            <a:cxnSpLocks/>
          </p:cNvCxnSpPr>
          <p:nvPr/>
        </p:nvCxnSpPr>
        <p:spPr>
          <a:xfrm>
            <a:off x="6684905" y="4806179"/>
            <a:ext cx="420413" cy="26277"/>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3" name="直接箭头连接符 12">
            <a:extLst>
              <a:ext uri="{FF2B5EF4-FFF2-40B4-BE49-F238E27FC236}">
                <a16:creationId xmlns:a16="http://schemas.microsoft.com/office/drawing/2014/main" id="{0C0A691F-8C8A-4D31-ACD8-2D4D4DC526DD}"/>
              </a:ext>
            </a:extLst>
          </p:cNvPr>
          <p:cNvCxnSpPr>
            <a:cxnSpLocks/>
          </p:cNvCxnSpPr>
          <p:nvPr/>
        </p:nvCxnSpPr>
        <p:spPr>
          <a:xfrm>
            <a:off x="7118456" y="4819318"/>
            <a:ext cx="13137" cy="906518"/>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4" name="直接箭头连接符 13">
            <a:extLst>
              <a:ext uri="{FF2B5EF4-FFF2-40B4-BE49-F238E27FC236}">
                <a16:creationId xmlns:a16="http://schemas.microsoft.com/office/drawing/2014/main" id="{CDE2567B-8B57-4116-A104-CD8AB64D23F2}"/>
              </a:ext>
            </a:extLst>
          </p:cNvPr>
          <p:cNvCxnSpPr>
            <a:cxnSpLocks/>
          </p:cNvCxnSpPr>
          <p:nvPr/>
        </p:nvCxnSpPr>
        <p:spPr>
          <a:xfrm flipH="1">
            <a:off x="7131593" y="5725834"/>
            <a:ext cx="367863" cy="13140"/>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5" name="直接箭头连接符 14">
            <a:extLst>
              <a:ext uri="{FF2B5EF4-FFF2-40B4-BE49-F238E27FC236}">
                <a16:creationId xmlns:a16="http://schemas.microsoft.com/office/drawing/2014/main" id="{38D79614-9368-49FF-9E5C-106FACC3BD1C}"/>
              </a:ext>
            </a:extLst>
          </p:cNvPr>
          <p:cNvCxnSpPr>
            <a:cxnSpLocks/>
          </p:cNvCxnSpPr>
          <p:nvPr/>
        </p:nvCxnSpPr>
        <p:spPr>
          <a:xfrm flipH="1" flipV="1">
            <a:off x="7486316" y="5738974"/>
            <a:ext cx="13140" cy="197068"/>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6" name="直接箭头连接符 15">
            <a:extLst>
              <a:ext uri="{FF2B5EF4-FFF2-40B4-BE49-F238E27FC236}">
                <a16:creationId xmlns:a16="http://schemas.microsoft.com/office/drawing/2014/main" id="{3927CDBC-C323-4B4D-B5FE-E93F0082AD2A}"/>
              </a:ext>
            </a:extLst>
          </p:cNvPr>
          <p:cNvCxnSpPr>
            <a:cxnSpLocks/>
          </p:cNvCxnSpPr>
          <p:nvPr/>
        </p:nvCxnSpPr>
        <p:spPr>
          <a:xfrm flipH="1">
            <a:off x="6514110" y="5909769"/>
            <a:ext cx="1090449" cy="13136"/>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7" name="直接箭头连接符 16">
            <a:extLst>
              <a:ext uri="{FF2B5EF4-FFF2-40B4-BE49-F238E27FC236}">
                <a16:creationId xmlns:a16="http://schemas.microsoft.com/office/drawing/2014/main" id="{E64C225B-A964-4255-9967-BE8EAD48045F}"/>
              </a:ext>
            </a:extLst>
          </p:cNvPr>
          <p:cNvCxnSpPr>
            <a:cxnSpLocks/>
          </p:cNvCxnSpPr>
          <p:nvPr/>
        </p:nvCxnSpPr>
        <p:spPr>
          <a:xfrm flipH="1" flipV="1">
            <a:off x="6500974" y="5936043"/>
            <a:ext cx="26274" cy="985347"/>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8" name="直接箭头连接符 17">
            <a:extLst>
              <a:ext uri="{FF2B5EF4-FFF2-40B4-BE49-F238E27FC236}">
                <a16:creationId xmlns:a16="http://schemas.microsoft.com/office/drawing/2014/main" id="{87B00840-17B5-4742-9A3A-331DB4788C75}"/>
              </a:ext>
            </a:extLst>
          </p:cNvPr>
          <p:cNvCxnSpPr>
            <a:cxnSpLocks/>
          </p:cNvCxnSpPr>
          <p:nvPr/>
        </p:nvCxnSpPr>
        <p:spPr>
          <a:xfrm>
            <a:off x="6776871" y="4057319"/>
            <a:ext cx="275897" cy="13138"/>
          </a:xfrm>
          <a:prstGeom prst="straightConnector1">
            <a:avLst/>
          </a:prstGeom>
        </p:spPr>
        <p:style>
          <a:lnRef idx="1">
            <a:schemeClr val="accent2"/>
          </a:lnRef>
          <a:fillRef idx="0">
            <a:schemeClr val="accent2"/>
          </a:fillRef>
          <a:effectRef idx="0">
            <a:schemeClr val="accent2"/>
          </a:effectRef>
          <a:fontRef idx="minor">
            <a:schemeClr val="tx1"/>
          </a:fontRef>
        </p:style>
      </p:cxnSp>
      <p:cxnSp>
        <p:nvCxnSpPr>
          <p:cNvPr id="19" name="直接箭头连接符 18">
            <a:extLst>
              <a:ext uri="{FF2B5EF4-FFF2-40B4-BE49-F238E27FC236}">
                <a16:creationId xmlns:a16="http://schemas.microsoft.com/office/drawing/2014/main" id="{391BA3E1-C46E-418B-BD44-1B38B6022D5D}"/>
              </a:ext>
            </a:extLst>
          </p:cNvPr>
          <p:cNvCxnSpPr>
            <a:cxnSpLocks/>
          </p:cNvCxnSpPr>
          <p:nvPr/>
        </p:nvCxnSpPr>
        <p:spPr>
          <a:xfrm flipH="1" flipV="1">
            <a:off x="6973940" y="4083597"/>
            <a:ext cx="26274" cy="354723"/>
          </a:xfrm>
          <a:prstGeom prst="straightConnector1">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lnSpcReduction="10000"/>
          </a:bodyPr>
          <a:lstStyle/>
          <a:p>
            <a:pPr marL="0" indent="0">
              <a:lnSpc>
                <a:spcPct val="100000"/>
              </a:lnSpc>
              <a:spcBef>
                <a:spcPts val="1400"/>
              </a:spcBef>
              <a:buNone/>
            </a:pPr>
            <a:r>
              <a:rPr lang="en-US" sz="2200" dirty="0">
                <a:solidFill>
                  <a:schemeClr val="accent3">
                    <a:lumMod val="25000"/>
                  </a:schemeClr>
                </a:solidFill>
                <a:latin typeface="Abadi"/>
              </a:rPr>
              <a:t>There are three objected be added to Map:</a:t>
            </a:r>
          </a:p>
          <a:p>
            <a:pPr>
              <a:lnSpc>
                <a:spcPct val="100000"/>
              </a:lnSpc>
              <a:spcBef>
                <a:spcPts val="1400"/>
              </a:spcBef>
            </a:pPr>
            <a:r>
              <a:rPr lang="en-US" sz="2000" dirty="0">
                <a:latin typeface="Abadi"/>
              </a:rPr>
              <a:t>Mark all launch sites on a map</a:t>
            </a:r>
            <a:endParaRPr lang="en-US" sz="2000" dirty="0">
              <a:solidFill>
                <a:schemeClr val="accent3">
                  <a:lumMod val="25000"/>
                </a:schemeClr>
              </a:solidFill>
              <a:latin typeface="Abadi"/>
            </a:endParaRPr>
          </a:p>
          <a:p>
            <a:pPr>
              <a:lnSpc>
                <a:spcPct val="100000"/>
              </a:lnSpc>
              <a:spcBef>
                <a:spcPts val="1400"/>
              </a:spcBef>
            </a:pPr>
            <a:r>
              <a:rPr lang="en-US" sz="2000" b="1" dirty="0"/>
              <a:t> </a:t>
            </a:r>
            <a:r>
              <a:rPr lang="en-US" sz="2000" dirty="0"/>
              <a:t>Mark the success/failed launches for each site on the map</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t>Calculate the distances between a launch site to its proximities</a:t>
            </a: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GitHub URL: </a:t>
            </a:r>
          </a:p>
          <a:p>
            <a:pPr marL="0" indent="0">
              <a:lnSpc>
                <a:spcPct val="100000"/>
              </a:lnSpc>
              <a:spcBef>
                <a:spcPts val="1400"/>
              </a:spcBef>
              <a:buNone/>
            </a:pPr>
            <a:r>
              <a:rPr lang="en-US" sz="2200" dirty="0">
                <a:ea typeface="+mn-lt"/>
                <a:cs typeface="+mn-lt"/>
              </a:rPr>
              <a:t>https://github.com/rorschachwilpeng/cousera_IBM_ds/blob/main/ds_capstone/Week3%20-%3E%20Interactive%20Visual%20Analytics%20and%20Dashboard/lab_jupyter_launch_site_location.ipynb</a:t>
            </a:r>
            <a:endParaRPr lang="en-US" dirty="0"/>
          </a:p>
          <a:p>
            <a:endParaRPr lang="en-US"/>
          </a:p>
          <a:p>
            <a:endParaRPr lang="en-US">
              <a:cs typeface="Calibri" panose="020F0502020204030204"/>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Build an Interactive Map with Folium</a:t>
            </a:r>
            <a:endParaRPr lang="en-US">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22562" y="1457763"/>
            <a:ext cx="11033106" cy="5323544"/>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a:solidFill>
                  <a:schemeClr val="accent3">
                    <a:lumMod val="25000"/>
                  </a:schemeClr>
                </a:solidFill>
                <a:latin typeface="Abadi"/>
              </a:rPr>
              <a:t>Four main steps for performing best model:</a:t>
            </a:r>
          </a:p>
          <a:p>
            <a:pPr marL="457200" indent="-457200">
              <a:lnSpc>
                <a:spcPct val="100000"/>
              </a:lnSpc>
              <a:spcBef>
                <a:spcPts val="1400"/>
              </a:spcBef>
              <a:buAutoNum type="arabicPeriod"/>
            </a:pPr>
            <a:r>
              <a:rPr lang="en-US" sz="1800">
                <a:solidFill>
                  <a:schemeClr val="accent3">
                    <a:lumMod val="25000"/>
                  </a:schemeClr>
                </a:solidFill>
                <a:latin typeface="Abadi"/>
              </a:rPr>
              <a:t>Split train and test datasets;</a:t>
            </a:r>
          </a:p>
          <a:p>
            <a:pPr marL="457200" indent="-457200">
              <a:lnSpc>
                <a:spcPct val="100000"/>
              </a:lnSpc>
              <a:spcBef>
                <a:spcPts val="1400"/>
              </a:spcBef>
              <a:buAutoNum type="arabicPeriod"/>
            </a:pPr>
            <a:r>
              <a:rPr lang="en-US" sz="1800">
                <a:solidFill>
                  <a:schemeClr val="accent3">
                    <a:lumMod val="25000"/>
                  </a:schemeClr>
                </a:solidFill>
                <a:latin typeface="Abadi"/>
              </a:rPr>
              <a:t>Trained Models(Logistic Regression, SVM, Decision Tree, KNN)</a:t>
            </a:r>
          </a:p>
          <a:p>
            <a:pPr marL="457200" indent="-457200">
              <a:lnSpc>
                <a:spcPct val="100000"/>
              </a:lnSpc>
              <a:spcBef>
                <a:spcPts val="1400"/>
              </a:spcBef>
              <a:buAutoNum type="arabicPeriod"/>
            </a:pPr>
            <a:r>
              <a:rPr lang="en-US" sz="1800">
                <a:solidFill>
                  <a:schemeClr val="accent3">
                    <a:lumMod val="25000"/>
                  </a:schemeClr>
                </a:solidFill>
                <a:latin typeface="Abadi"/>
              </a:rPr>
              <a:t>Find best parameters for each model with </a:t>
            </a:r>
            <a:r>
              <a:rPr lang="en-US" sz="1800" err="1">
                <a:solidFill>
                  <a:schemeClr val="accent3">
                    <a:lumMod val="25000"/>
                  </a:schemeClr>
                </a:solidFill>
                <a:latin typeface="Abadi"/>
              </a:rPr>
              <a:t>GridSearch</a:t>
            </a:r>
            <a:r>
              <a:rPr lang="en-US" sz="1800">
                <a:solidFill>
                  <a:schemeClr val="accent3">
                    <a:lumMod val="25000"/>
                  </a:schemeClr>
                </a:solidFill>
                <a:latin typeface="Abadi"/>
              </a:rPr>
              <a:t> CV</a:t>
            </a:r>
          </a:p>
          <a:p>
            <a:pPr marL="457200" indent="-457200">
              <a:lnSpc>
                <a:spcPct val="100000"/>
              </a:lnSpc>
              <a:spcBef>
                <a:spcPts val="1400"/>
              </a:spcBef>
              <a:buAutoNum type="arabicPeriod"/>
            </a:pPr>
            <a:r>
              <a:rPr lang="en-US" sz="1800">
                <a:solidFill>
                  <a:schemeClr val="accent3">
                    <a:lumMod val="25000"/>
                  </a:schemeClr>
                </a:solidFill>
                <a:latin typeface="Abadi"/>
              </a:rPr>
              <a:t>Select best model base on prediction accuracy</a:t>
            </a:r>
          </a:p>
          <a:p>
            <a:pPr marL="0" indent="0">
              <a:lnSpc>
                <a:spcPct val="100000"/>
              </a:lnSpc>
              <a:spcBef>
                <a:spcPts val="1400"/>
              </a:spcBef>
              <a:buNone/>
            </a:pPr>
            <a:r>
              <a:rPr lang="en-US" sz="2200">
                <a:solidFill>
                  <a:schemeClr val="accent3">
                    <a:lumMod val="25000"/>
                  </a:schemeClr>
                </a:solidFill>
                <a:latin typeface="Abadi"/>
              </a:rPr>
              <a:t>Flowcharts: </a:t>
            </a: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GitHub URL:</a:t>
            </a:r>
          </a:p>
          <a:p>
            <a:pPr marL="0" indent="0">
              <a:lnSpc>
                <a:spcPct val="100000"/>
              </a:lnSpc>
              <a:spcBef>
                <a:spcPts val="1400"/>
              </a:spcBef>
              <a:buNone/>
            </a:pPr>
            <a:r>
              <a:rPr lang="en-US" sz="2200" dirty="0">
                <a:ea typeface="+mn-lt"/>
                <a:cs typeface="+mn-lt"/>
              </a:rPr>
              <a:t>https://github.com/rorschachwilpeng/cousera_IBM_ds/blob/main/ds_capstone/Week4%20-%3E%20Predictive%20Analysis%20(Classfication)/SpaceX_Machine%20Learning%20Prediction_Part_5.ipynb</a:t>
            </a:r>
            <a:endParaRPr lang="en-US" sz="2200" dirty="0">
              <a:solidFill>
                <a:schemeClr val="accent3">
                  <a:lumMod val="25000"/>
                </a:schemeClr>
              </a:solidFill>
              <a:latin typeface="Abadi"/>
            </a:endParaRPr>
          </a:p>
          <a:p>
            <a:endParaRPr lang="en-US">
              <a:cs typeface="Calibri" panose="020F050202020403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Predictive Analysis (Classification)</a:t>
            </a:r>
          </a:p>
        </p:txBody>
      </p:sp>
      <p:sp>
        <p:nvSpPr>
          <p:cNvPr id="2" name="矩形 1">
            <a:extLst>
              <a:ext uri="{FF2B5EF4-FFF2-40B4-BE49-F238E27FC236}">
                <a16:creationId xmlns:a16="http://schemas.microsoft.com/office/drawing/2014/main" id="{53C00A11-E4AD-499A-B801-A736809ABFDB}"/>
              </a:ext>
            </a:extLst>
          </p:cNvPr>
          <p:cNvSpPr/>
          <p:nvPr/>
        </p:nvSpPr>
        <p:spPr>
          <a:xfrm>
            <a:off x="948558" y="3970282"/>
            <a:ext cx="231227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ea typeface="等线"/>
                <a:cs typeface="Calibri"/>
              </a:rPr>
              <a:t>Split dataset</a:t>
            </a:r>
            <a:endParaRPr lang="zh-CN" altLang="en-US"/>
          </a:p>
        </p:txBody>
      </p:sp>
      <p:sp>
        <p:nvSpPr>
          <p:cNvPr id="6" name="矩形 5">
            <a:extLst>
              <a:ext uri="{FF2B5EF4-FFF2-40B4-BE49-F238E27FC236}">
                <a16:creationId xmlns:a16="http://schemas.microsoft.com/office/drawing/2014/main" id="{68EB5B94-335D-4017-86CA-AEE6B3763E87}"/>
              </a:ext>
            </a:extLst>
          </p:cNvPr>
          <p:cNvSpPr/>
          <p:nvPr/>
        </p:nvSpPr>
        <p:spPr>
          <a:xfrm>
            <a:off x="3707523" y="3970282"/>
            <a:ext cx="231227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Training Models</a:t>
            </a:r>
            <a:endParaRPr lang="zh-CN"/>
          </a:p>
        </p:txBody>
      </p:sp>
      <p:sp>
        <p:nvSpPr>
          <p:cNvPr id="7" name="矩形 6">
            <a:extLst>
              <a:ext uri="{FF2B5EF4-FFF2-40B4-BE49-F238E27FC236}">
                <a16:creationId xmlns:a16="http://schemas.microsoft.com/office/drawing/2014/main" id="{54046F06-2A2F-419A-9C21-CC718587D806}"/>
              </a:ext>
            </a:extLst>
          </p:cNvPr>
          <p:cNvSpPr/>
          <p:nvPr/>
        </p:nvSpPr>
        <p:spPr>
          <a:xfrm>
            <a:off x="6479627" y="3970282"/>
            <a:ext cx="231227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Find best parameters</a:t>
            </a:r>
            <a:endParaRPr lang="zh-CN"/>
          </a:p>
        </p:txBody>
      </p:sp>
      <p:sp>
        <p:nvSpPr>
          <p:cNvPr id="8" name="矩形 7">
            <a:extLst>
              <a:ext uri="{FF2B5EF4-FFF2-40B4-BE49-F238E27FC236}">
                <a16:creationId xmlns:a16="http://schemas.microsoft.com/office/drawing/2014/main" id="{166F77FD-AFA1-4B64-846F-31FF3D5A36F4}"/>
              </a:ext>
            </a:extLst>
          </p:cNvPr>
          <p:cNvSpPr/>
          <p:nvPr/>
        </p:nvSpPr>
        <p:spPr>
          <a:xfrm>
            <a:off x="9409386" y="3970282"/>
            <a:ext cx="2312275" cy="762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Select best model</a:t>
            </a:r>
          </a:p>
        </p:txBody>
      </p:sp>
      <p:cxnSp>
        <p:nvCxnSpPr>
          <p:cNvPr id="9" name="直接箭头连接符 8">
            <a:extLst>
              <a:ext uri="{FF2B5EF4-FFF2-40B4-BE49-F238E27FC236}">
                <a16:creationId xmlns:a16="http://schemas.microsoft.com/office/drawing/2014/main" id="{BD5F4CD0-B8EB-4192-A8E6-9AF4CB679344}"/>
              </a:ext>
            </a:extLst>
          </p:cNvPr>
          <p:cNvCxnSpPr/>
          <p:nvPr/>
        </p:nvCxnSpPr>
        <p:spPr>
          <a:xfrm flipV="1">
            <a:off x="3259192" y="4357522"/>
            <a:ext cx="441433" cy="5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接箭头连接符 9">
            <a:extLst>
              <a:ext uri="{FF2B5EF4-FFF2-40B4-BE49-F238E27FC236}">
                <a16:creationId xmlns:a16="http://schemas.microsoft.com/office/drawing/2014/main" id="{48CCF27B-22C1-4500-9ECA-25049A919350}"/>
              </a:ext>
            </a:extLst>
          </p:cNvPr>
          <p:cNvCxnSpPr>
            <a:cxnSpLocks/>
          </p:cNvCxnSpPr>
          <p:nvPr/>
        </p:nvCxnSpPr>
        <p:spPr>
          <a:xfrm flipV="1">
            <a:off x="6070709" y="4370661"/>
            <a:ext cx="402020" cy="5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a:extLst>
              <a:ext uri="{FF2B5EF4-FFF2-40B4-BE49-F238E27FC236}">
                <a16:creationId xmlns:a16="http://schemas.microsoft.com/office/drawing/2014/main" id="{00897E2B-BAE9-4A0C-84BE-24FB5898B790}"/>
              </a:ext>
            </a:extLst>
          </p:cNvPr>
          <p:cNvCxnSpPr>
            <a:cxnSpLocks/>
          </p:cNvCxnSpPr>
          <p:nvPr/>
        </p:nvCxnSpPr>
        <p:spPr>
          <a:xfrm flipV="1">
            <a:off x="8711433" y="4423214"/>
            <a:ext cx="612226" cy="31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73786"/>
            <a:ext cx="9591207" cy="5484212"/>
          </a:xfrm>
          <a:prstGeom prst="rect">
            <a:avLst/>
          </a:prstGeom>
        </p:spPr>
        <p:txBody>
          <a:bodyPr vert="horz" lIns="91440" tIns="45720" rIns="91440" bIns="45720" rtlCol="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Exploratory data analysis results</a:t>
            </a:r>
            <a:endParaRPr lang="en-US">
              <a:solidFill>
                <a:schemeClr val="accent3">
                  <a:lumMod val="25000"/>
                </a:schemeClr>
              </a:solidFill>
              <a:latin typeface="Abadi"/>
            </a:endParaRPr>
          </a:p>
          <a:p>
            <a:pPr marL="342900" indent="-342900">
              <a:lnSpc>
                <a:spcPct val="100000"/>
              </a:lnSpc>
              <a:spcBef>
                <a:spcPts val="1400"/>
              </a:spcBef>
              <a:buAutoNum type="arabicPeriod"/>
            </a:pPr>
            <a:r>
              <a:rPr lang="en-US" sz="1800">
                <a:solidFill>
                  <a:schemeClr val="accent3">
                    <a:lumMod val="25000"/>
                  </a:schemeClr>
                </a:solidFill>
                <a:latin typeface="Abadi"/>
              </a:rPr>
              <a:t>At the VAFB-SLC launch site there are no rockets launched for heavy payload mass(greater than 10000).</a:t>
            </a:r>
            <a:endParaRPr lang="en-US">
              <a:solidFill>
                <a:schemeClr val="accent3">
                  <a:lumMod val="25000"/>
                </a:schemeClr>
              </a:solidFill>
              <a:latin typeface="Abadi"/>
            </a:endParaRPr>
          </a:p>
          <a:p>
            <a:pPr marL="342900" indent="-342900">
              <a:lnSpc>
                <a:spcPct val="100000"/>
              </a:lnSpc>
              <a:spcBef>
                <a:spcPts val="1400"/>
              </a:spcBef>
              <a:buAutoNum type="arabicPeriod"/>
            </a:pPr>
            <a:r>
              <a:rPr lang="en-US" sz="1800">
                <a:solidFill>
                  <a:schemeClr val="accent3">
                    <a:lumMod val="25000"/>
                  </a:schemeClr>
                </a:solidFill>
                <a:latin typeface="Abadi"/>
              </a:rPr>
              <a:t>"ES-L1", "GEO", "HEO", "SSO" orbit type have highest success rate(100%)</a:t>
            </a:r>
          </a:p>
          <a:p>
            <a:pPr marL="342900" indent="-342900">
              <a:lnSpc>
                <a:spcPct val="100000"/>
              </a:lnSpc>
              <a:spcBef>
                <a:spcPts val="1400"/>
              </a:spcBef>
              <a:buAutoNum type="arabicPeriod"/>
            </a:pPr>
            <a:r>
              <a:rPr lang="en-US" sz="1800">
                <a:solidFill>
                  <a:schemeClr val="accent3">
                    <a:lumMod val="25000"/>
                  </a:schemeClr>
                </a:solidFill>
                <a:latin typeface="Abadi"/>
              </a:rPr>
              <a:t>With heavy payloads the successful landing or positive landing rate are more for Polar, LEO and ISS</a:t>
            </a:r>
          </a:p>
          <a:p>
            <a:pPr marL="0" indent="0">
              <a:lnSpc>
                <a:spcPct val="100000"/>
              </a:lnSpc>
              <a:spcBef>
                <a:spcPts val="1400"/>
              </a:spcBef>
              <a:buNone/>
            </a:pPr>
            <a:r>
              <a:rPr lang="en-US" sz="1800">
                <a:solidFill>
                  <a:schemeClr val="accent3">
                    <a:lumMod val="25000"/>
                  </a:schemeClr>
                </a:solidFill>
                <a:latin typeface="Abadi"/>
              </a:rPr>
              <a:t>…</a:t>
            </a:r>
          </a:p>
          <a:p>
            <a:pPr>
              <a:lnSpc>
                <a:spcPct val="100000"/>
              </a:lnSpc>
              <a:spcBef>
                <a:spcPts val="1400"/>
              </a:spcBef>
            </a:pPr>
            <a:r>
              <a:rPr lang="en-US" sz="2200">
                <a:solidFill>
                  <a:schemeClr val="accent3">
                    <a:lumMod val="25000"/>
                  </a:schemeClr>
                </a:solidFill>
                <a:latin typeface="Abadi"/>
              </a:rPr>
              <a:t>Interactive analytics demo in screenshots</a:t>
            </a: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Predictive analysis results</a:t>
            </a:r>
          </a:p>
          <a:p>
            <a:pPr marL="457200" indent="-457200">
              <a:lnSpc>
                <a:spcPct val="100000"/>
              </a:lnSpc>
              <a:spcBef>
                <a:spcPts val="1400"/>
              </a:spcBef>
              <a:buAutoNum type="arabicPeriod"/>
            </a:pPr>
            <a:r>
              <a:rPr lang="en-US" sz="1800">
                <a:solidFill>
                  <a:schemeClr val="accent3">
                    <a:lumMod val="25000"/>
                  </a:schemeClr>
                </a:solidFill>
                <a:latin typeface="Abadi"/>
              </a:rPr>
              <a:t>   </a:t>
            </a:r>
            <a:r>
              <a:rPr lang="en-US" sz="1800" err="1">
                <a:solidFill>
                  <a:schemeClr val="accent3">
                    <a:lumMod val="25000"/>
                  </a:schemeClr>
                </a:solidFill>
                <a:latin typeface="Abadi"/>
              </a:rPr>
              <a:t>Desicision</a:t>
            </a:r>
            <a:r>
              <a:rPr lang="en-US" sz="1800">
                <a:solidFill>
                  <a:schemeClr val="accent3">
                    <a:lumMod val="25000"/>
                  </a:schemeClr>
                </a:solidFill>
                <a:latin typeface="Abadi"/>
              </a:rPr>
              <a:t> Tree is best model;</a:t>
            </a:r>
          </a:p>
          <a:p>
            <a:pPr marL="457200" indent="-457200">
              <a:lnSpc>
                <a:spcPct val="100000"/>
              </a:lnSpc>
              <a:spcBef>
                <a:spcPts val="1400"/>
              </a:spcBef>
              <a:buAutoNum type="arabicPeriod"/>
            </a:pPr>
            <a:r>
              <a:rPr lang="en-US" sz="1800">
                <a:solidFill>
                  <a:schemeClr val="accent3">
                    <a:lumMod val="25000"/>
                  </a:schemeClr>
                </a:solidFill>
                <a:latin typeface="Abadi"/>
              </a:rPr>
              <a:t>   The final prediction for landing success rate is about 73%</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a:solidFill>
                <a:srgbClr val="0B49CB"/>
              </a:solidFill>
            </a:endParaRPr>
          </a:p>
        </p:txBody>
      </p:sp>
      <p:pic>
        <p:nvPicPr>
          <p:cNvPr id="2" name="图片 2" descr="地图&#10;&#10;已自动生成说明">
            <a:extLst>
              <a:ext uri="{FF2B5EF4-FFF2-40B4-BE49-F238E27FC236}">
                <a16:creationId xmlns:a16="http://schemas.microsoft.com/office/drawing/2014/main" id="{0EE8091C-9593-4E1C-B4E3-E8EC9E6EFE9A}"/>
              </a:ext>
            </a:extLst>
          </p:cNvPr>
          <p:cNvPicPr>
            <a:picLocks noChangeAspect="1"/>
          </p:cNvPicPr>
          <p:nvPr/>
        </p:nvPicPr>
        <p:blipFill>
          <a:blip r:embed="rId4"/>
          <a:stretch>
            <a:fillRect/>
          </a:stretch>
        </p:blipFill>
        <p:spPr>
          <a:xfrm>
            <a:off x="1203434" y="3496337"/>
            <a:ext cx="5357648" cy="2046222"/>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42561" y="1519518"/>
            <a:ext cx="8616295" cy="360177"/>
          </a:xfrm>
          <a:prstGeom prst="rect">
            <a:avLst/>
          </a:prstGeom>
        </p:spPr>
        <p:txBody>
          <a:bodyPr lIns="91440" tIns="45720" rIns="91440" bIns="45720" anchor="t">
            <a:normAutofit fontScale="92500" lnSpcReduction="20000"/>
          </a:bodyPr>
          <a:lstStyle/>
          <a:p>
            <a:pPr>
              <a:lnSpc>
                <a:spcPct val="100000"/>
              </a:lnSpc>
              <a:spcBef>
                <a:spcPts val="1400"/>
              </a:spcBef>
            </a:pPr>
            <a:r>
              <a:rPr lang="en-CA" sz="2200">
                <a:solidFill>
                  <a:schemeClr val="accent3">
                    <a:lumMod val="25000"/>
                  </a:schemeClr>
                </a:solidFill>
                <a:latin typeface="Abadi"/>
              </a:rPr>
              <a:t>Scatter plot of Flight Number vs. Launch Site</a:t>
            </a: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Launch Site</a:t>
            </a:r>
            <a:endParaRPr lang="en-US">
              <a:solidFill>
                <a:srgbClr val="0B49CB"/>
              </a:solidFill>
            </a:endParaRPr>
          </a:p>
        </p:txBody>
      </p:sp>
      <p:pic>
        <p:nvPicPr>
          <p:cNvPr id="2" name="图片 5" descr="图表, 散点图&#10;&#10;已自动生成说明">
            <a:extLst>
              <a:ext uri="{FF2B5EF4-FFF2-40B4-BE49-F238E27FC236}">
                <a16:creationId xmlns:a16="http://schemas.microsoft.com/office/drawing/2014/main" id="{24CC517D-532E-48D6-B59B-5346A5A9726A}"/>
              </a:ext>
            </a:extLst>
          </p:cNvPr>
          <p:cNvPicPr>
            <a:picLocks noChangeAspect="1"/>
          </p:cNvPicPr>
          <p:nvPr/>
        </p:nvPicPr>
        <p:blipFill>
          <a:blip r:embed="rId3"/>
          <a:stretch>
            <a:fillRect/>
          </a:stretch>
        </p:blipFill>
        <p:spPr>
          <a:xfrm>
            <a:off x="770323" y="1945315"/>
            <a:ext cx="10508878" cy="2295455"/>
          </a:xfrm>
          <a:prstGeom prst="rect">
            <a:avLst/>
          </a:prstGeom>
        </p:spPr>
      </p:pic>
      <p:sp>
        <p:nvSpPr>
          <p:cNvPr id="7" name="Content Placeholder 2">
            <a:extLst>
              <a:ext uri="{FF2B5EF4-FFF2-40B4-BE49-F238E27FC236}">
                <a16:creationId xmlns:a16="http://schemas.microsoft.com/office/drawing/2014/main" id="{BFCAE6D7-FD39-4497-A09D-965A48F9423B}"/>
              </a:ext>
            </a:extLst>
          </p:cNvPr>
          <p:cNvSpPr txBox="1">
            <a:spLocks/>
          </p:cNvSpPr>
          <p:nvPr/>
        </p:nvSpPr>
        <p:spPr>
          <a:xfrm>
            <a:off x="842561" y="4415147"/>
            <a:ext cx="11050735" cy="214147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CA" sz="2200">
                <a:solidFill>
                  <a:schemeClr val="accent3">
                    <a:lumMod val="25000"/>
                  </a:schemeClr>
                </a:solidFill>
                <a:latin typeface="Abadi"/>
              </a:rPr>
              <a:t>Explanation for the plot:  </a:t>
            </a:r>
          </a:p>
          <a:p>
            <a:pPr marL="0" indent="0">
              <a:lnSpc>
                <a:spcPct val="100000"/>
              </a:lnSpc>
              <a:spcBef>
                <a:spcPts val="1400"/>
              </a:spcBef>
              <a:buNone/>
            </a:pPr>
            <a:r>
              <a:rPr lang="en-CA" sz="2200">
                <a:solidFill>
                  <a:schemeClr val="accent3">
                    <a:lumMod val="25000"/>
                  </a:schemeClr>
                </a:solidFill>
                <a:latin typeface="Abadi"/>
              </a:rPr>
              <a:t>   For "CCAFS SLC 40": The success rate rise with the increasement of the flight numbers;</a:t>
            </a:r>
          </a:p>
          <a:p>
            <a:pPr marL="0" indent="0">
              <a:lnSpc>
                <a:spcPct val="100000"/>
              </a:lnSpc>
              <a:spcBef>
                <a:spcPts val="1400"/>
              </a:spcBef>
              <a:buNone/>
            </a:pPr>
            <a:r>
              <a:rPr lang="en-CA" sz="2200">
                <a:solidFill>
                  <a:schemeClr val="accent3">
                    <a:lumMod val="25000"/>
                  </a:schemeClr>
                </a:solidFill>
                <a:latin typeface="Abadi"/>
              </a:rPr>
              <a:t>   For "VAFB SLC 4E": The success rate rise with the </a:t>
            </a:r>
            <a:r>
              <a:rPr lang="en-CA" sz="2200">
                <a:solidFill>
                  <a:schemeClr val="accent3">
                    <a:lumMod val="25000"/>
                  </a:schemeClr>
                </a:solidFill>
                <a:ea typeface="+mn-lt"/>
                <a:cs typeface="+mn-lt"/>
              </a:rPr>
              <a:t>increasement </a:t>
            </a:r>
            <a:r>
              <a:rPr lang="en-CA" sz="2200">
                <a:solidFill>
                  <a:schemeClr val="accent3">
                    <a:lumMod val="25000"/>
                  </a:schemeClr>
                </a:solidFill>
                <a:latin typeface="Abadi"/>
              </a:rPr>
              <a:t>of the flight numbers;</a:t>
            </a:r>
            <a:endParaRPr lang="en-CA" sz="2200">
              <a:solidFill>
                <a:schemeClr val="accent3">
                  <a:lumMod val="25000"/>
                </a:schemeClr>
              </a:solidFill>
              <a:latin typeface="Abadi" panose="020B0604020104020204" pitchFamily="34" charset="0"/>
            </a:endParaRPr>
          </a:p>
          <a:p>
            <a:pPr marL="0" indent="0">
              <a:lnSpc>
                <a:spcPct val="100000"/>
              </a:lnSpc>
              <a:spcBef>
                <a:spcPts val="1400"/>
              </a:spcBef>
              <a:buNone/>
            </a:pPr>
            <a:r>
              <a:rPr lang="en-CA" sz="2200">
                <a:solidFill>
                  <a:schemeClr val="accent3">
                    <a:lumMod val="25000"/>
                  </a:schemeClr>
                </a:solidFill>
                <a:latin typeface="Abadi"/>
              </a:rPr>
              <a:t>   For "KSC LC 39A": There is no instance when flight number is smaller than 28.</a:t>
            </a:r>
          </a:p>
          <a:p>
            <a:pPr marL="0" indent="0">
              <a:lnSpc>
                <a:spcPct val="100000"/>
              </a:lnSpc>
              <a:spcBef>
                <a:spcPts val="1400"/>
              </a:spcBef>
              <a:buNone/>
            </a:pPr>
            <a:endParaRPr lang="en-CA"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50219" y="1377030"/>
            <a:ext cx="10978263" cy="5177250"/>
          </a:xfrm>
          <a:prstGeom prst="rect">
            <a:avLst/>
          </a:prstGeom>
        </p:spPr>
        <p:txBody>
          <a:bodyPr lIns="91440" tIns="45720" rIns="91440" bIns="45720" anchor="t">
            <a:normAutofit/>
          </a:bodyPr>
          <a:lstStyle/>
          <a:p>
            <a:pPr>
              <a:lnSpc>
                <a:spcPct val="100000"/>
              </a:lnSpc>
              <a:spcBef>
                <a:spcPts val="1400"/>
              </a:spcBef>
            </a:pPr>
            <a:r>
              <a:rPr lang="en-CA" sz="2200">
                <a:solidFill>
                  <a:schemeClr val="accent3">
                    <a:lumMod val="25000"/>
                  </a:schemeClr>
                </a:solidFill>
                <a:latin typeface="Abadi"/>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Plot Explanations:</a:t>
            </a:r>
          </a:p>
          <a:p>
            <a:pPr marL="0" indent="0">
              <a:lnSpc>
                <a:spcPct val="100000"/>
              </a:lnSpc>
              <a:spcBef>
                <a:spcPts val="1400"/>
              </a:spcBef>
              <a:buNone/>
            </a:pPr>
            <a:r>
              <a:rPr lang="en-US" sz="2200">
                <a:ea typeface="+mn-lt"/>
                <a:cs typeface="+mn-lt"/>
              </a:rPr>
              <a:t>    The VAFB-SLC </a:t>
            </a:r>
            <a:r>
              <a:rPr lang="en-US" sz="2200" err="1">
                <a:ea typeface="+mn-lt"/>
                <a:cs typeface="+mn-lt"/>
              </a:rPr>
              <a:t>launchsite</a:t>
            </a:r>
            <a:r>
              <a:rPr lang="en-US" sz="2200">
                <a:ea typeface="+mn-lt"/>
                <a:cs typeface="+mn-lt"/>
              </a:rPr>
              <a:t> there are no rockets launched for </a:t>
            </a:r>
            <a:r>
              <a:rPr lang="en-US" sz="2200" err="1">
                <a:ea typeface="+mn-lt"/>
                <a:cs typeface="+mn-lt"/>
              </a:rPr>
              <a:t>heavypayload</a:t>
            </a:r>
            <a:r>
              <a:rPr lang="en-US" sz="2200">
                <a:ea typeface="+mn-lt"/>
                <a:cs typeface="+mn-lt"/>
              </a:rPr>
              <a:t> mass(greater than 10000).</a:t>
            </a: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p>
        </p:txBody>
      </p:sp>
      <p:pic>
        <p:nvPicPr>
          <p:cNvPr id="2" name="图片 5" descr="图表, 散点图&#10;&#10;已自动生成说明">
            <a:extLst>
              <a:ext uri="{FF2B5EF4-FFF2-40B4-BE49-F238E27FC236}">
                <a16:creationId xmlns:a16="http://schemas.microsoft.com/office/drawing/2014/main" id="{CC7CC569-4C2A-4729-802B-BB1679919F7B}"/>
              </a:ext>
            </a:extLst>
          </p:cNvPr>
          <p:cNvPicPr>
            <a:picLocks noChangeAspect="1"/>
          </p:cNvPicPr>
          <p:nvPr/>
        </p:nvPicPr>
        <p:blipFill>
          <a:blip r:embed="rId3"/>
          <a:stretch>
            <a:fillRect/>
          </a:stretch>
        </p:blipFill>
        <p:spPr>
          <a:xfrm>
            <a:off x="765958" y="1923922"/>
            <a:ext cx="10650186" cy="2099714"/>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646685"/>
            <a:ext cx="10097510" cy="4029302"/>
          </a:xfrm>
          <a:prstGeom prst="rect">
            <a:avLst/>
          </a:prstGeom>
        </p:spPr>
        <p:txBody>
          <a:bodyPr lIns="91440" tIns="45720" rIns="91440" bIns="45720" anchor="t">
            <a:normAutofit/>
          </a:bodyPr>
          <a:lstStyle/>
          <a:p>
            <a:pPr>
              <a:lnSpc>
                <a:spcPct val="100000"/>
              </a:lnSpc>
              <a:spcBef>
                <a:spcPts val="1400"/>
              </a:spcBef>
            </a:pPr>
            <a:r>
              <a:rPr lang="en-CA" sz="2200">
                <a:solidFill>
                  <a:schemeClr val="accent3">
                    <a:lumMod val="25000"/>
                  </a:schemeClr>
                </a:solidFill>
                <a:latin typeface="Abadi"/>
              </a:rPr>
              <a:t>Show a </a:t>
            </a:r>
            <a:r>
              <a:rPr lang="en-US" sz="2200">
                <a:solidFill>
                  <a:schemeClr val="accent3">
                    <a:lumMod val="25000"/>
                  </a:schemeClr>
                </a:solidFill>
                <a:latin typeface="Abadi"/>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 Rate vs. Orbit Type</a:t>
            </a:r>
            <a:endParaRPr lang="en-US">
              <a:solidFill>
                <a:srgbClr val="0B49CB"/>
              </a:solidFill>
            </a:endParaRPr>
          </a:p>
        </p:txBody>
      </p:sp>
      <p:pic>
        <p:nvPicPr>
          <p:cNvPr id="2" name="图片 5" descr="图表, 条形图&#10;&#10;已自动生成说明">
            <a:extLst>
              <a:ext uri="{FF2B5EF4-FFF2-40B4-BE49-F238E27FC236}">
                <a16:creationId xmlns:a16="http://schemas.microsoft.com/office/drawing/2014/main" id="{8B6A8563-1403-44AA-89D4-DDFABA909A98}"/>
              </a:ext>
            </a:extLst>
          </p:cNvPr>
          <p:cNvPicPr>
            <a:picLocks noChangeAspect="1"/>
          </p:cNvPicPr>
          <p:nvPr/>
        </p:nvPicPr>
        <p:blipFill>
          <a:blip r:embed="rId3"/>
          <a:stretch>
            <a:fillRect/>
          </a:stretch>
        </p:blipFill>
        <p:spPr>
          <a:xfrm>
            <a:off x="765958" y="1713016"/>
            <a:ext cx="5672447" cy="3778332"/>
          </a:xfrm>
          <a:prstGeom prst="rect">
            <a:avLst/>
          </a:prstGeom>
        </p:spPr>
      </p:pic>
      <p:sp>
        <p:nvSpPr>
          <p:cNvPr id="6" name="文本框 5">
            <a:extLst>
              <a:ext uri="{FF2B5EF4-FFF2-40B4-BE49-F238E27FC236}">
                <a16:creationId xmlns:a16="http://schemas.microsoft.com/office/drawing/2014/main" id="{B4F26656-681A-47CF-B946-41EA2A6AEDDA}"/>
              </a:ext>
            </a:extLst>
          </p:cNvPr>
          <p:cNvSpPr txBox="1"/>
          <p:nvPr/>
        </p:nvSpPr>
        <p:spPr>
          <a:xfrm>
            <a:off x="765958" y="5773386"/>
            <a:ext cx="99673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solidFill>
                  <a:schemeClr val="accent3">
                    <a:lumMod val="25000"/>
                  </a:schemeClr>
                </a:solidFill>
                <a:ea typeface="+mn-lt"/>
                <a:cs typeface="+mn-lt"/>
              </a:rPr>
              <a:t>Plot explanations: Orbit type of "ES-L1",  ''GEO",  "HEO", "SSO" have highest success rate. </a:t>
            </a:r>
            <a:endParaRPr lang="zh-CN">
              <a:solidFill>
                <a:schemeClr val="accent3">
                  <a:lumMod val="25000"/>
                </a:schemeClr>
              </a:solidFill>
              <a:ea typeface="+mn-lt"/>
              <a:cs typeface="+mn-lt"/>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Executive Summary</a:t>
            </a:r>
          </a:p>
          <a:p>
            <a:pPr>
              <a:lnSpc>
                <a:spcPct val="100000"/>
              </a:lnSpc>
              <a:spcBef>
                <a:spcPts val="1400"/>
              </a:spcBef>
            </a:pPr>
            <a:r>
              <a:rPr lang="en-US" sz="2200">
                <a:solidFill>
                  <a:schemeClr val="accent3">
                    <a:lumMod val="25000"/>
                  </a:schemeClr>
                </a:solidFill>
                <a:latin typeface="Abadi"/>
              </a:rPr>
              <a:t>Introduction</a:t>
            </a:r>
          </a:p>
          <a:p>
            <a:pPr>
              <a:lnSpc>
                <a:spcPct val="100000"/>
              </a:lnSpc>
              <a:spcBef>
                <a:spcPts val="1400"/>
              </a:spcBef>
            </a:pPr>
            <a:r>
              <a:rPr lang="en-US" sz="2200">
                <a:solidFill>
                  <a:schemeClr val="accent3">
                    <a:lumMod val="25000"/>
                  </a:schemeClr>
                </a:solidFill>
                <a:latin typeface="Abadi"/>
              </a:rPr>
              <a:t>Methodology</a:t>
            </a:r>
          </a:p>
          <a:p>
            <a:pPr>
              <a:lnSpc>
                <a:spcPct val="100000"/>
              </a:lnSpc>
              <a:spcBef>
                <a:spcPts val="1400"/>
              </a:spcBef>
            </a:pPr>
            <a:r>
              <a:rPr lang="en-US" sz="2200">
                <a:solidFill>
                  <a:schemeClr val="accent3">
                    <a:lumMod val="25000"/>
                  </a:schemeClr>
                </a:solidFill>
                <a:latin typeface="Abadi"/>
              </a:rPr>
              <a:t>Results</a:t>
            </a:r>
          </a:p>
          <a:p>
            <a:pPr>
              <a:lnSpc>
                <a:spcPct val="100000"/>
              </a:lnSpc>
              <a:spcBef>
                <a:spcPts val="1400"/>
              </a:spcBef>
            </a:pPr>
            <a:r>
              <a:rPr lang="en-US" sz="2200">
                <a:solidFill>
                  <a:schemeClr val="accent3">
                    <a:lumMod val="25000"/>
                  </a:schemeClr>
                </a:solidFill>
                <a:latin typeface="Abadi"/>
              </a:rPr>
              <a:t>Conclusion</a:t>
            </a:r>
          </a:p>
          <a:p>
            <a:pPr>
              <a:lnSpc>
                <a:spcPct val="100000"/>
              </a:lnSpc>
              <a:spcBef>
                <a:spcPts val="1400"/>
              </a:spcBef>
            </a:pPr>
            <a:r>
              <a:rPr lang="en-US" sz="220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17652"/>
            <a:ext cx="11255354" cy="5078289"/>
          </a:xfrm>
          <a:prstGeom prst="rect">
            <a:avLst/>
          </a:prstGeom>
        </p:spPr>
        <p:txBody>
          <a:bodyPr lIns="91440" tIns="45720" rIns="91440" bIns="45720" anchor="t">
            <a:normAutofit/>
          </a:bodyPr>
          <a:lstStyle/>
          <a:p>
            <a:pPr>
              <a:lnSpc>
                <a:spcPct val="100000"/>
              </a:lnSpc>
              <a:spcBef>
                <a:spcPts val="1400"/>
              </a:spcBef>
            </a:pPr>
            <a:r>
              <a:rPr lang="en-CA" sz="2200">
                <a:solidFill>
                  <a:schemeClr val="accent3">
                    <a:lumMod val="25000"/>
                  </a:schemeClr>
                </a:solidFill>
                <a:latin typeface="Abadi"/>
              </a:rPr>
              <a:t>Show a </a:t>
            </a:r>
            <a:r>
              <a:rPr lang="en-US" sz="2200">
                <a:solidFill>
                  <a:schemeClr val="accent3">
                    <a:lumMod val="25000"/>
                  </a:schemeClr>
                </a:solidFill>
                <a:latin typeface="Abadi"/>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Plot Explanations: </a:t>
            </a:r>
            <a:r>
              <a:rPr lang="en-US" sz="2200">
                <a:ea typeface="+mn-lt"/>
                <a:cs typeface="+mn-lt"/>
              </a:rPr>
              <a:t>You should see that in the LEO orbit the Success appears related to the number of flights; on the other hand, there seems to be no relationship between flight number when in GTO orbit.</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a:solidFill>
                <a:srgbClr val="0B49CB"/>
              </a:solidFill>
            </a:endParaRPr>
          </a:p>
        </p:txBody>
      </p:sp>
      <p:pic>
        <p:nvPicPr>
          <p:cNvPr id="2" name="图片 5" descr="图表, 散点图&#10;&#10;已自动生成说明">
            <a:extLst>
              <a:ext uri="{FF2B5EF4-FFF2-40B4-BE49-F238E27FC236}">
                <a16:creationId xmlns:a16="http://schemas.microsoft.com/office/drawing/2014/main" id="{072F8C82-702F-4679-8FA4-CA79F827F77F}"/>
              </a:ext>
            </a:extLst>
          </p:cNvPr>
          <p:cNvPicPr>
            <a:picLocks noChangeAspect="1"/>
          </p:cNvPicPr>
          <p:nvPr/>
        </p:nvPicPr>
        <p:blipFill>
          <a:blip r:embed="rId3"/>
          <a:stretch>
            <a:fillRect/>
          </a:stretch>
        </p:blipFill>
        <p:spPr>
          <a:xfrm>
            <a:off x="765958" y="2092156"/>
            <a:ext cx="10778835" cy="213929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45908" y="4093780"/>
            <a:ext cx="10698271" cy="1735795"/>
          </a:xfrm>
          <a:prstGeom prst="rect">
            <a:avLst/>
          </a:prstGeom>
        </p:spPr>
        <p:txBody>
          <a:bodyPr lIns="91440" tIns="45720" rIns="91440" bIns="45720" anchor="t">
            <a:normAutofit/>
          </a:bodyPr>
          <a:lstStyle/>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a:rPr>
              <a:t>Plot </a:t>
            </a:r>
            <a:r>
              <a:rPr lang="en-US" sz="2200" err="1">
                <a:solidFill>
                  <a:schemeClr val="accent3">
                    <a:lumMod val="25000"/>
                  </a:schemeClr>
                </a:solidFill>
                <a:latin typeface="Abadi"/>
                <a:ea typeface="+mn-lt"/>
                <a:cs typeface="+mn-lt"/>
              </a:rPr>
              <a:t>E</a:t>
            </a:r>
            <a:r>
              <a:rPr lang="en-US" sz="2200" err="1">
                <a:ea typeface="+mn-lt"/>
                <a:cs typeface="+mn-lt"/>
              </a:rPr>
              <a:t>xplaination</a:t>
            </a:r>
            <a:r>
              <a:rPr lang="en-US" sz="2200">
                <a:solidFill>
                  <a:schemeClr val="accent3">
                    <a:lumMod val="25000"/>
                  </a:schemeClr>
                </a:solidFill>
                <a:latin typeface="Abadi"/>
              </a:rPr>
              <a:t>: </a:t>
            </a:r>
            <a:r>
              <a:rPr lang="en-US" sz="2200">
                <a:ea typeface="+mn-lt"/>
                <a:cs typeface="+mn-lt"/>
              </a:rPr>
              <a:t>With heavy payloads the successful landing or positive landing rate are more for Polar, LEO and ISS. However for GTO we cannot distinguish this well as both positive landing rate and negative landing(unsuccessful mission) are both there here.</a:t>
            </a:r>
            <a:endParaRPr lang="en-US">
              <a:cs typeface="Calibri" panose="020F0502020204030204"/>
            </a:endParaRPr>
          </a:p>
          <a:p>
            <a:pPr>
              <a:lnSpc>
                <a:spcPct val="100000"/>
              </a:lnSpc>
              <a:spcBef>
                <a:spcPts val="1400"/>
              </a:spcBef>
            </a:pPr>
            <a:endParaRPr lang="en-US" sz="2200">
              <a:solidFill>
                <a:schemeClr val="accent3">
                  <a:lumMod val="25000"/>
                </a:schemeClr>
              </a:solidFill>
              <a:latin typeface="Abadi"/>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Orbit Type</a:t>
            </a:r>
            <a:endParaRPr lang="en-US">
              <a:solidFill>
                <a:srgbClr val="0B49CB"/>
              </a:solidFill>
            </a:endParaRPr>
          </a:p>
        </p:txBody>
      </p:sp>
      <p:pic>
        <p:nvPicPr>
          <p:cNvPr id="2" name="图片 5" descr="图表, 散点图&#10;&#10;已自动生成说明">
            <a:extLst>
              <a:ext uri="{FF2B5EF4-FFF2-40B4-BE49-F238E27FC236}">
                <a16:creationId xmlns:a16="http://schemas.microsoft.com/office/drawing/2014/main" id="{3ED8F44F-2317-4BD5-977A-C19E9AA7255D}"/>
              </a:ext>
            </a:extLst>
          </p:cNvPr>
          <p:cNvPicPr>
            <a:picLocks noChangeAspect="1"/>
          </p:cNvPicPr>
          <p:nvPr/>
        </p:nvPicPr>
        <p:blipFill>
          <a:blip r:embed="rId3"/>
          <a:stretch>
            <a:fillRect/>
          </a:stretch>
        </p:blipFill>
        <p:spPr>
          <a:xfrm>
            <a:off x="769883" y="1768314"/>
            <a:ext cx="11085785" cy="213895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2" y="5012653"/>
            <a:ext cx="10803375" cy="3496279"/>
          </a:xfrm>
          <a:prstGeom prst="rect">
            <a:avLst/>
          </a:prstGeom>
        </p:spPr>
        <p:txBody>
          <a:bodyPr lIns="91440" tIns="45720" rIns="91440" bIns="45720" anchor="t">
            <a:normAutofit/>
          </a:bodyPr>
          <a:lstStyle/>
          <a:p>
            <a:pPr marL="0" indent="0">
              <a:lnSpc>
                <a:spcPct val="100000"/>
              </a:lnSpc>
              <a:spcBef>
                <a:spcPts val="1400"/>
              </a:spcBef>
              <a:buNone/>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Plot </a:t>
            </a:r>
            <a:r>
              <a:rPr lang="en-US" sz="2200" err="1">
                <a:solidFill>
                  <a:schemeClr val="accent3">
                    <a:lumMod val="25000"/>
                  </a:schemeClr>
                </a:solidFill>
                <a:latin typeface="Abadi"/>
              </a:rPr>
              <a:t>Explaination</a:t>
            </a:r>
            <a:r>
              <a:rPr lang="en-US" sz="2200">
                <a:solidFill>
                  <a:schemeClr val="accent3">
                    <a:lumMod val="25000"/>
                  </a:schemeClr>
                </a:solidFill>
                <a:latin typeface="Abadi"/>
              </a:rPr>
              <a:t>:</a:t>
            </a:r>
            <a:r>
              <a:rPr lang="en-US" sz="2200">
                <a:solidFill>
                  <a:schemeClr val="accent3">
                    <a:lumMod val="25000"/>
                  </a:schemeClr>
                </a:solidFill>
                <a:latin typeface="Abadi"/>
                <a:ea typeface="+mn-lt"/>
                <a:cs typeface="+mn-lt"/>
              </a:rPr>
              <a:t> Y</a:t>
            </a:r>
            <a:r>
              <a:rPr lang="en-US" sz="2200">
                <a:solidFill>
                  <a:srgbClr val="000000"/>
                </a:solidFill>
                <a:latin typeface="Calibri"/>
                <a:ea typeface="+mn-lt"/>
                <a:cs typeface="+mn-lt"/>
              </a:rPr>
              <a:t>ou</a:t>
            </a:r>
            <a:r>
              <a:rPr lang="en-US" sz="2200">
                <a:ea typeface="+mn-lt"/>
                <a:cs typeface="+mn-lt"/>
              </a:rPr>
              <a:t> can observe that the sucess rate since 2013 kept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p>
        </p:txBody>
      </p:sp>
      <p:pic>
        <p:nvPicPr>
          <p:cNvPr id="2" name="图片 5" descr="折线图&#10;&#10;已自动生成说明">
            <a:extLst>
              <a:ext uri="{FF2B5EF4-FFF2-40B4-BE49-F238E27FC236}">
                <a16:creationId xmlns:a16="http://schemas.microsoft.com/office/drawing/2014/main" id="{802437C9-6449-4E7B-8401-03666AC8C0C3}"/>
              </a:ext>
            </a:extLst>
          </p:cNvPr>
          <p:cNvPicPr>
            <a:picLocks noChangeAspect="1"/>
          </p:cNvPicPr>
          <p:nvPr/>
        </p:nvPicPr>
        <p:blipFill>
          <a:blip r:embed="rId3"/>
          <a:stretch>
            <a:fillRect/>
          </a:stretch>
        </p:blipFill>
        <p:spPr>
          <a:xfrm>
            <a:off x="2648607" y="1305910"/>
            <a:ext cx="5922580" cy="397028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Find the names of the unique launch sites</a:t>
            </a:r>
          </a:p>
          <a:p>
            <a:pPr>
              <a:lnSpc>
                <a:spcPct val="100000"/>
              </a:lnSpc>
              <a:spcBef>
                <a:spcPts val="1400"/>
              </a:spcBef>
            </a:pPr>
            <a:r>
              <a:rPr lang="en-US" sz="2200">
                <a:solidFill>
                  <a:schemeClr val="accent3">
                    <a:lumMod val="25000"/>
                  </a:schemeClr>
                </a:solidFill>
                <a:latin typeface="Abadi"/>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distinct(launch_site) from SPACEXTBL;</a:t>
            </a:r>
          </a:p>
          <a:p>
            <a:pPr marL="0" indent="0">
              <a:lnSpc>
                <a:spcPct val="100000"/>
              </a:lnSpc>
              <a:spcBef>
                <a:spcPts val="1400"/>
              </a:spcBef>
              <a:buNone/>
            </a:pPr>
            <a:r>
              <a:rPr lang="en-US" sz="2200">
                <a:ea typeface="+mn-lt"/>
                <a:cs typeface="+mn-lt"/>
              </a:rPr>
              <a:t>Explanation: ...</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 from SPACEXTBL where launch_site like 'CCA%' limit 5;</a:t>
            </a: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18554" cy="4443303"/>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Calculate the total payload carried by boosters from NASA</a:t>
            </a:r>
          </a:p>
          <a:p>
            <a:pPr>
              <a:lnSpc>
                <a:spcPct val="100000"/>
              </a:lnSpc>
              <a:spcBef>
                <a:spcPts val="1400"/>
              </a:spcBef>
            </a:pPr>
            <a:r>
              <a:rPr lang="en-US" sz="2200">
                <a:solidFill>
                  <a:schemeClr val="accent3">
                    <a:lumMod val="25000"/>
                  </a:schemeClr>
                </a:solidFill>
                <a:latin typeface="Abadi"/>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sum(payload_mass__kg_) from SPACEXTBL where customer = 'NASA (CRS)';</a:t>
            </a:r>
          </a:p>
          <a:p>
            <a:pPr marL="0" indent="0">
              <a:lnSpc>
                <a:spcPct val="100000"/>
              </a:lnSpc>
              <a:spcBef>
                <a:spcPts val="1400"/>
              </a:spcBef>
              <a:buNone/>
            </a:pPr>
            <a:r>
              <a:rPr lang="en-US" sz="2200">
                <a:ea typeface="+mn-lt"/>
                <a:cs typeface="+mn-lt"/>
              </a:rPr>
              <a:t>Explanation: Calulate the total payload with "sum()" function then select boosters from NASA  base on condition "where customer = 'NASA(CRS)' ".</a:t>
            </a:r>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avg(payload_mass__kg_) from SPACEXTBL where booster_version like 'F9 v1.1%';</a:t>
            </a:r>
          </a:p>
          <a:p>
            <a:pPr marL="0" indent="0">
              <a:lnSpc>
                <a:spcPct val="100000"/>
              </a:lnSpc>
              <a:spcBef>
                <a:spcPts val="1400"/>
              </a:spcBef>
              <a:buNone/>
            </a:pPr>
            <a:r>
              <a:rPr lang="en-US" sz="2200">
                <a:ea typeface="+mn-lt"/>
                <a:cs typeface="+mn-lt"/>
              </a:rPr>
              <a:t>Explanation: Reach bosster version with fuzzy searches.</a:t>
            </a:r>
            <a:endParaRPr lang="en-US" sz="2200">
              <a:cs typeface="Calibri" panose="020F0502020204030204"/>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Find the dates of the first successful landing outcome on ground pad</a:t>
            </a:r>
            <a:endParaRPr lang="en-US">
              <a:solidFill>
                <a:schemeClr val="accent3">
                  <a:lumMod val="25000"/>
                </a:schemeClr>
              </a:solidFill>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min(DATE) from SPACEXTBL where landing__outcome = 'Success (ground pad)';</a:t>
            </a: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distinct(booster_version) from SPACEXTBL where landing__outcome = 'Success (drone ship)' AND payload_mass__kg_ &gt; 4000 AND payload_mass__kg_ &lt; 6000;</a:t>
            </a:r>
          </a:p>
          <a:p>
            <a:pPr marL="0" indent="0">
              <a:lnSpc>
                <a:spcPct val="100000"/>
              </a:lnSpc>
              <a:spcBef>
                <a:spcPts val="1400"/>
              </a:spcBef>
              <a:buNone/>
            </a:pPr>
            <a:r>
              <a:rPr lang="en-US" sz="2200">
                <a:ea typeface="+mn-lt"/>
                <a:cs typeface="+mn-lt"/>
              </a:rPr>
              <a:t>Explanation: ...</a:t>
            </a:r>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mission_outcome,count(*) as Counter from SPACEXTBL group by mission_outcome;</a:t>
            </a: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27524" y="1515697"/>
            <a:ext cx="10875888" cy="474480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a:rPr>
              <a:t>Summary of methodologies</a:t>
            </a:r>
            <a:br>
              <a:rPr lang="en-US" sz="2200">
                <a:solidFill>
                  <a:schemeClr val="accent3">
                    <a:lumMod val="25000"/>
                  </a:schemeClr>
                </a:solidFill>
                <a:latin typeface="Abadi"/>
              </a:rPr>
            </a:br>
            <a:r>
              <a:rPr lang="en-US" sz="2200">
                <a:latin typeface="Abadi"/>
              </a:rPr>
              <a:t>After collecting the data, data pre-processing was implemented for further visual analysis, characterization, or for building machine learning classification models.</a:t>
            </a:r>
            <a:endParaRPr lang="en-US" altLang="zh-CN" sz="2200">
              <a:solidFill>
                <a:schemeClr val="accent3">
                  <a:lumMod val="25000"/>
                </a:schemeClr>
              </a:solidFill>
              <a:latin typeface="Abadi"/>
              <a:ea typeface="等线"/>
            </a:endParaRPr>
          </a:p>
          <a:p>
            <a:pPr>
              <a:lnSpc>
                <a:spcPct val="100000"/>
              </a:lnSpc>
              <a:spcBef>
                <a:spcPts val="1400"/>
              </a:spcBef>
            </a:pPr>
            <a:r>
              <a:rPr lang="en-US" sz="2200">
                <a:solidFill>
                  <a:schemeClr val="accent3">
                    <a:lumMod val="25000"/>
                  </a:schemeClr>
                </a:solidFill>
                <a:latin typeface="Abadi"/>
              </a:rPr>
              <a:t>Summary of all results </a:t>
            </a:r>
          </a:p>
          <a:p>
            <a:pPr marL="0" indent="0">
              <a:lnSpc>
                <a:spcPct val="100000"/>
              </a:lnSpc>
              <a:spcBef>
                <a:spcPts val="1400"/>
              </a:spcBef>
              <a:buNone/>
            </a:pPr>
            <a:r>
              <a:rPr lang="en-US" sz="2200">
                <a:solidFill>
                  <a:schemeClr val="accent3">
                    <a:lumMod val="25000"/>
                  </a:schemeClr>
                </a:solidFill>
                <a:latin typeface="Abadi"/>
              </a:rPr>
              <a:t>   </a:t>
            </a:r>
            <a:r>
              <a:rPr lang="en-US" sz="2200">
                <a:solidFill>
                  <a:srgbClr val="1C7DDB"/>
                </a:solidFill>
                <a:latin typeface="Abadi"/>
              </a:rPr>
              <a:t>Decision Tree is the most accurate model for prediction among all. Base on final decision tree model which demonstrates a final chance of a successful landing of Falcon 9 about 73%</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a:ea typeface="+mn-lt"/>
                <a:cs typeface="+mn-lt"/>
              </a:rPr>
              <a:t>Query Result: %sql select distinct(booster_version) from SPACEXTBL where payload_mass__kg_  = (select max(payload_mass__kg_) from SPACEXTBL);</a:t>
            </a: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failed </a:t>
            </a:r>
            <a:r>
              <a:rPr lang="en-US" sz="2200" err="1">
                <a:solidFill>
                  <a:schemeClr val="accent3">
                    <a:lumMod val="25000"/>
                  </a:schemeClr>
                </a:solidFill>
                <a:latin typeface="Abadi"/>
              </a:rPr>
              <a:t>landing_outcomes</a:t>
            </a:r>
            <a:r>
              <a:rPr lang="en-US" sz="220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Present your query result with a short explanation here</a:t>
            </a:r>
          </a:p>
          <a:p>
            <a:pPr>
              <a:lnSpc>
                <a:spcPct val="100000"/>
              </a:lnSpc>
              <a:spcBef>
                <a:spcPts val="1400"/>
              </a:spcBef>
            </a:pPr>
            <a:endParaRPr lang="en-US" sz="2200">
              <a:solidFill>
                <a:schemeClr val="accent3">
                  <a:lumMod val="25000"/>
                </a:schemeClr>
              </a:solidFill>
              <a:latin typeface="Abadi"/>
            </a:endParaRPr>
          </a:p>
          <a:p>
            <a:pPr marL="0" indent="0">
              <a:lnSpc>
                <a:spcPct val="100000"/>
              </a:lnSpc>
              <a:spcBef>
                <a:spcPts val="1400"/>
              </a:spcBef>
              <a:buNone/>
            </a:pPr>
            <a:r>
              <a:rPr lang="en-US" sz="2200">
                <a:ea typeface="+mn-lt"/>
                <a:cs typeface="+mn-lt"/>
              </a:rPr>
              <a:t>Query Result: %sql select  landing__outcome,booster_version,launch_site,date from SPACEXTBL where Date like '2015%' and landing__outcome = 'Failure (drone ship)';</a:t>
            </a: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824416" cy="4745475"/>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a:p>
            <a:pPr marL="0" indent="0">
              <a:lnSpc>
                <a:spcPct val="100000"/>
              </a:lnSpc>
              <a:spcBef>
                <a:spcPts val="1400"/>
              </a:spcBef>
              <a:buNone/>
            </a:pPr>
            <a:endParaRPr lang="en-US" sz="2200">
              <a:solidFill>
                <a:schemeClr val="accent3">
                  <a:lumMod val="25000"/>
                </a:schemeClr>
              </a:solidFill>
              <a:latin typeface="Abadi"/>
              <a:ea typeface="+mn-lt"/>
              <a:cs typeface="+mn-lt"/>
            </a:endParaRPr>
          </a:p>
          <a:p>
            <a:pPr marL="0" indent="0">
              <a:lnSpc>
                <a:spcPct val="100000"/>
              </a:lnSpc>
              <a:spcBef>
                <a:spcPts val="1400"/>
              </a:spcBef>
              <a:buNone/>
            </a:pPr>
            <a:r>
              <a:rPr lang="en-US" sz="2200">
                <a:ea typeface="+mn-lt"/>
                <a:cs typeface="+mn-lt"/>
              </a:rPr>
              <a:t>Query Result: %sql select landing__outcome,count(landing__outcome) as count from SPACEXTBL where DATE BETWEEN '2010-06-04' and '2017-03-20' GROUP BY landing__outcome ORDER BY count(landing__outcome) DESC;</a:t>
            </a:r>
          </a:p>
          <a:p>
            <a:pPr marL="0" indent="0">
              <a:lnSpc>
                <a:spcPct val="100000"/>
              </a:lnSpc>
              <a:spcBef>
                <a:spcPts val="1400"/>
              </a:spcBef>
              <a:buNone/>
            </a:pPr>
            <a:r>
              <a:rPr lang="en-US" sz="2200">
                <a:ea typeface="+mn-lt"/>
                <a:cs typeface="+mn-lt"/>
              </a:rPr>
              <a:t>%sql SELECT * FROM SPACEXTBL where DAYNAME(DATE)='Friday' LIMIT 5 ;</a:t>
            </a:r>
            <a:endParaRPr lang="en-US">
              <a:ea typeface="+mn-lt"/>
              <a:cs typeface="+mn-lt"/>
            </a:endParaRPr>
          </a:p>
          <a:p>
            <a:pPr marL="0" indent="0">
              <a:lnSpc>
                <a:spcPct val="100000"/>
              </a:lnSpc>
              <a:spcBef>
                <a:spcPts val="1400"/>
              </a:spcBef>
              <a:buNone/>
            </a:pPr>
            <a:r>
              <a:rPr lang="en-US" sz="2200">
                <a:ea typeface="+mn-lt"/>
                <a:cs typeface="+mn-lt"/>
              </a:rPr>
              <a:t>Explanation: ...</a:t>
            </a:r>
            <a:endParaRPr lang="en-US"/>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All four launch sites including "CCAFS LC-40", "CCAFS SLC-40", "KSC LC-39A", "VAFB SLC-4E" were marked on the map base on their </a:t>
            </a:r>
            <a:r>
              <a:rPr lang="en-US" sz="2200">
                <a:ea typeface="+mn-lt"/>
                <a:cs typeface="+mn-lt"/>
              </a:rPr>
              <a:t>coordinates.</a:t>
            </a:r>
            <a:endParaRPr lang="en-US">
              <a:cs typeface="Calibri" panose="020F0502020204030204"/>
            </a:endParaRPr>
          </a:p>
          <a:p>
            <a:pPr>
              <a:lnSpc>
                <a:spcPct val="100000"/>
              </a:lnSpc>
              <a:spcBef>
                <a:spcPts val="1400"/>
              </a:spcBef>
            </a:pPr>
            <a:endParaRPr lang="en-US" sz="2200">
              <a:ea typeface="+mn-lt"/>
              <a:cs typeface="+mn-lt"/>
            </a:endParaRPr>
          </a:p>
          <a:p>
            <a:endParaRPr lang="en-US">
              <a:cs typeface="Calibri" panose="020F0502020204030204"/>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Mark all launch site on a map</a:t>
            </a:r>
            <a:endParaRPr lang="zh-CN" altLang="en-US"/>
          </a:p>
        </p:txBody>
      </p:sp>
      <p:pic>
        <p:nvPicPr>
          <p:cNvPr id="4" name="图片 5" descr="地图&#10;&#10;已自动生成说明">
            <a:extLst>
              <a:ext uri="{FF2B5EF4-FFF2-40B4-BE49-F238E27FC236}">
                <a16:creationId xmlns:a16="http://schemas.microsoft.com/office/drawing/2014/main" id="{6F5DE10E-6A8D-4179-A0A7-B88E27E2977A}"/>
              </a:ext>
            </a:extLst>
          </p:cNvPr>
          <p:cNvPicPr>
            <a:picLocks noChangeAspect="1"/>
          </p:cNvPicPr>
          <p:nvPr/>
        </p:nvPicPr>
        <p:blipFill>
          <a:blip r:embed="rId3"/>
          <a:stretch>
            <a:fillRect/>
          </a:stretch>
        </p:blipFill>
        <p:spPr>
          <a:xfrm>
            <a:off x="1295400" y="1545680"/>
            <a:ext cx="9601199" cy="324112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"KSC LC 39-A" have highest success rate</a:t>
            </a: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"CCAFS SLC-40" have highest failed rate </a:t>
            </a: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Mark the success/failed launches for each site on the map</a:t>
            </a:r>
            <a:endParaRPr lang="en-US" dirty="0">
              <a:solidFill>
                <a:srgbClr val="0B49CB"/>
              </a:solidFill>
              <a:latin typeface="Abadi"/>
            </a:endParaRPr>
          </a:p>
        </p:txBody>
      </p:sp>
      <p:pic>
        <p:nvPicPr>
          <p:cNvPr id="2" name="图片 3" descr="地图&#10;&#10;已自动生成说明">
            <a:extLst>
              <a:ext uri="{FF2B5EF4-FFF2-40B4-BE49-F238E27FC236}">
                <a16:creationId xmlns:a16="http://schemas.microsoft.com/office/drawing/2014/main" id="{0F839572-C9AB-4C55-BF4A-42BB227CEF23}"/>
              </a:ext>
            </a:extLst>
          </p:cNvPr>
          <p:cNvPicPr>
            <a:picLocks noChangeAspect="1"/>
          </p:cNvPicPr>
          <p:nvPr/>
        </p:nvPicPr>
        <p:blipFill>
          <a:blip r:embed="rId3"/>
          <a:stretch>
            <a:fillRect/>
          </a:stretch>
        </p:blipFill>
        <p:spPr>
          <a:xfrm>
            <a:off x="769883" y="1537934"/>
            <a:ext cx="10708257" cy="257195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9029147" cy="4904296"/>
          </a:xfrm>
          <a:prstGeom prst="rect">
            <a:avLst/>
          </a:prstGeom>
        </p:spPr>
        <p:txBody>
          <a:bodyPr lIns="91440" tIns="45720" rIns="91440" bIns="45720" anchor="t">
            <a:normAutofit/>
          </a:bodyPr>
          <a:lstStyle/>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"CCAFS LC-40", "CCAFS SLC-40" are close to the "Centaur Road" and costline;</a:t>
            </a: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"KSC LC-39A" is close to the "Merrat Island National Wildlife Refuge";</a:t>
            </a: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"VAFB SLC-4E" is close to the "Dix Road".</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100">
                <a:solidFill>
                  <a:srgbClr val="0B49CB"/>
                </a:solidFill>
                <a:latin typeface="Abadi"/>
              </a:rPr>
              <a:t>TASK 3: Calculate the distances between a launch site to its proximities</a:t>
            </a:r>
            <a:endParaRPr lang="zh-CN" sz="3100"/>
          </a:p>
        </p:txBody>
      </p:sp>
      <p:pic>
        <p:nvPicPr>
          <p:cNvPr id="2" name="图片 3" descr="图片包含 图表&#10;&#10;已自动生成说明">
            <a:extLst>
              <a:ext uri="{FF2B5EF4-FFF2-40B4-BE49-F238E27FC236}">
                <a16:creationId xmlns:a16="http://schemas.microsoft.com/office/drawing/2014/main" id="{F09CEF2C-1A6D-4E88-8628-0DBED4318196}"/>
              </a:ext>
            </a:extLst>
          </p:cNvPr>
          <p:cNvPicPr>
            <a:picLocks noChangeAspect="1"/>
          </p:cNvPicPr>
          <p:nvPr/>
        </p:nvPicPr>
        <p:blipFill>
          <a:blip r:embed="rId3"/>
          <a:stretch>
            <a:fillRect/>
          </a:stretch>
        </p:blipFill>
        <p:spPr>
          <a:xfrm>
            <a:off x="2625306" y="1686286"/>
            <a:ext cx="5834332" cy="275218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513435"/>
            <a:ext cx="8920328" cy="3710947"/>
          </a:xfrm>
          <a:prstGeom prst="rect">
            <a:avLst/>
          </a:prstGeom>
        </p:spPr>
        <p:txBody>
          <a:bodyPr vert="horz" lIns="91440" tIns="45720" rIns="91440" bIns="45720" rtlCol="0" anchor="t">
            <a:normAutofit fontScale="92500" lnSpcReduction="10000"/>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Decision Tree have highest clasification accuracy.</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Classification Accuracy</a:t>
            </a:r>
            <a:endParaRPr lang="en-US">
              <a:solidFill>
                <a:srgbClr val="0B49CB"/>
              </a:solidFill>
            </a:endParaRPr>
          </a:p>
        </p:txBody>
      </p:sp>
      <p:pic>
        <p:nvPicPr>
          <p:cNvPr id="2" name="图片 2" descr="图表, 条形图&#10;&#10;已自动生成说明">
            <a:extLst>
              <a:ext uri="{FF2B5EF4-FFF2-40B4-BE49-F238E27FC236}">
                <a16:creationId xmlns:a16="http://schemas.microsoft.com/office/drawing/2014/main" id="{FF956716-3744-4996-8FBA-66D37ADCE40A}"/>
              </a:ext>
            </a:extLst>
          </p:cNvPr>
          <p:cNvPicPr>
            <a:picLocks noChangeAspect="1"/>
          </p:cNvPicPr>
          <p:nvPr/>
        </p:nvPicPr>
        <p:blipFill>
          <a:blip r:embed="rId3"/>
          <a:stretch>
            <a:fillRect/>
          </a:stretch>
        </p:blipFill>
        <p:spPr>
          <a:xfrm>
            <a:off x="3042248" y="1550204"/>
            <a:ext cx="5403011" cy="377196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41899" y="5450456"/>
            <a:ext cx="9607356" cy="864230"/>
          </a:xfrm>
          <a:prstGeom prst="rect">
            <a:avLst/>
          </a:prstGeom>
        </p:spPr>
        <p:txBody>
          <a:bodyPr lIns="91440" tIns="45720" rIns="91440" bIns="45720" anchor="t">
            <a:normAutofit/>
          </a:bodyPr>
          <a:lstStyle/>
          <a:p>
            <a:pPr>
              <a:lnSpc>
                <a:spcPct val="100000"/>
              </a:lnSpc>
              <a:spcBef>
                <a:spcPts val="1400"/>
              </a:spcBef>
            </a:pPr>
            <a:r>
              <a:rPr lang="zh-CN" altLang="en-US" sz="2200">
                <a:solidFill>
                  <a:schemeClr val="accent3">
                    <a:lumMod val="25000"/>
                  </a:schemeClr>
                </a:solidFill>
                <a:latin typeface="Abadi"/>
                <a:ea typeface="等线"/>
              </a:rPr>
              <a:t>Base on the confusion matrix, all "landed" label are predicted correctly. Whears, for "did not land", half of label are predicted correctly.</a:t>
            </a:r>
            <a:endParaRPr lang="zh-CN" altLang="en-US" sz="2200" dirty="0">
              <a:solidFill>
                <a:schemeClr val="accent3">
                  <a:lumMod val="25000"/>
                </a:schemeClr>
              </a:solidFill>
              <a:latin typeface="Abadi" panose="020B0604020104020204" pitchFamily="34" charset="0"/>
              <a:ea typeface="等线"/>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Confusion Matrix</a:t>
            </a:r>
            <a:endParaRPr lang="en-US">
              <a:solidFill>
                <a:srgbClr val="0B49CB"/>
              </a:solidFill>
            </a:endParaRPr>
          </a:p>
        </p:txBody>
      </p:sp>
      <p:pic>
        <p:nvPicPr>
          <p:cNvPr id="2" name="图片 2" descr="图形用户界面, 应用程序&#10;&#10;已自动生成说明">
            <a:extLst>
              <a:ext uri="{FF2B5EF4-FFF2-40B4-BE49-F238E27FC236}">
                <a16:creationId xmlns:a16="http://schemas.microsoft.com/office/drawing/2014/main" id="{BC2458D8-5B9B-47FC-AF4F-AAF1AA221091}"/>
              </a:ext>
            </a:extLst>
          </p:cNvPr>
          <p:cNvPicPr>
            <a:picLocks noChangeAspect="1"/>
          </p:cNvPicPr>
          <p:nvPr/>
        </p:nvPicPr>
        <p:blipFill>
          <a:blip r:embed="rId3"/>
          <a:stretch>
            <a:fillRect/>
          </a:stretch>
        </p:blipFill>
        <p:spPr>
          <a:xfrm>
            <a:off x="3430438" y="1554167"/>
            <a:ext cx="4928558" cy="3749666"/>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7318" y="1772541"/>
            <a:ext cx="11257598" cy="4552286"/>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a:latin typeface="Abadi"/>
              </a:rPr>
              <a:t>  SpaceX advertises Falcon 9 rocket launches on its website with a cost of 62 million dollars; other providers cost upward of 165 million dollars each, much of the savings is because SpaceX can reuse the first stage.  </a:t>
            </a:r>
          </a:p>
          <a:p>
            <a:pPr>
              <a:spcBef>
                <a:spcPts val="1400"/>
              </a:spcBef>
            </a:pPr>
            <a:r>
              <a:rPr lang="en-US" sz="2200">
                <a:solidFill>
                  <a:schemeClr val="accent3">
                    <a:lumMod val="25000"/>
                  </a:schemeClr>
                </a:solidFill>
                <a:latin typeface="Abadi"/>
              </a:rPr>
              <a:t>Problems you want to find answers</a:t>
            </a:r>
          </a:p>
          <a:p>
            <a:pPr marL="0" indent="0">
              <a:spcBef>
                <a:spcPts val="1400"/>
              </a:spcBef>
              <a:buNone/>
            </a:pPr>
            <a:r>
              <a:rPr lang="en-US" sz="2200">
                <a:solidFill>
                  <a:schemeClr val="accent3">
                    <a:lumMod val="25000"/>
                  </a:schemeClr>
                </a:solidFill>
                <a:latin typeface="Abadi"/>
              </a:rPr>
              <a:t>   </a:t>
            </a:r>
            <a:r>
              <a:rPr lang="en-US" sz="2200">
                <a:solidFill>
                  <a:srgbClr val="1C7DDB"/>
                </a:solidFill>
                <a:latin typeface="Abadi"/>
              </a:rPr>
              <a:t>If the Falcon 9 first stage will land successfully. </a:t>
            </a:r>
            <a:r>
              <a:rPr lang="en-US" sz="2200">
                <a:latin typeface="Abadi"/>
              </a:rPr>
              <a:t>if we can determine if the first stage will land, we can determine the cost of a launch. This information can be used if an alternate company wants to bid against SpaceX for a rocket launch.</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05309" cy="4150055"/>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EDA: Among all orbit type, "ES-L1", "GEO", "HEO", "SSO" have high success rate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EDA: The success rate since 2013 kept increasing till 2020</a:t>
            </a:r>
          </a:p>
          <a:p>
            <a:pPr>
              <a:lnSpc>
                <a:spcPct val="100000"/>
              </a:lnSpc>
              <a:spcBef>
                <a:spcPts val="1400"/>
              </a:spcBef>
            </a:pPr>
            <a:r>
              <a:rPr lang="en-US" sz="2200">
                <a:solidFill>
                  <a:schemeClr val="accent3">
                    <a:lumMod val="25000"/>
                  </a:schemeClr>
                </a:solidFill>
                <a:latin typeface="Abadi"/>
              </a:rPr>
              <a:t>EDA: The attributes of processed datasets including: </a:t>
            </a:r>
            <a:r>
              <a:rPr lang="en-US" sz="2200">
                <a:ea typeface="+mn-lt"/>
                <a:cs typeface="+mn-lt"/>
              </a:rPr>
              <a:t>'FlightNumber', 'PayloadMass', 'Orbit', 'LaunchSite', 'Flights', 'GridFins', 'Reused', 'Legs', 'LandingPad', 'Block', 'ReusedCount', 'Serial';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a:rPr>
              <a:t>Classfication: Decision Tree is best model with highest classfication accuracy.</a:t>
            </a:r>
            <a:endParaRPr lang="en-US" sz="220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a:solidFill>
                  <a:srgbClr val="0B49CB"/>
                </a:solidFill>
                <a:latin typeface="Abadi"/>
              </a:rPr>
              <a:t>Executive Summary</a:t>
            </a:r>
          </a:p>
          <a:p>
            <a:pPr>
              <a:lnSpc>
                <a:spcPct val="120000"/>
              </a:lnSpc>
              <a:spcBef>
                <a:spcPts val="1400"/>
              </a:spcBef>
            </a:pPr>
            <a:r>
              <a:rPr lang="en-US" sz="8800">
                <a:solidFill>
                  <a:schemeClr val="accent3">
                    <a:lumMod val="25000"/>
                  </a:schemeClr>
                </a:solidFill>
                <a:latin typeface="Abadi"/>
              </a:rPr>
              <a:t>Data collection methodology:</a:t>
            </a:r>
          </a:p>
          <a:p>
            <a:pPr lvl="1">
              <a:lnSpc>
                <a:spcPct val="120000"/>
              </a:lnSpc>
              <a:spcBef>
                <a:spcPts val="1400"/>
              </a:spcBef>
            </a:pPr>
            <a:r>
              <a:rPr lang="en-US" sz="7600">
                <a:solidFill>
                  <a:schemeClr val="bg2">
                    <a:lumMod val="50000"/>
                  </a:schemeClr>
                </a:solidFill>
                <a:latin typeface="Abadi"/>
              </a:rPr>
              <a:t>Obtain Data through API</a:t>
            </a:r>
          </a:p>
          <a:p>
            <a:pPr lvl="1">
              <a:lnSpc>
                <a:spcPct val="120000"/>
              </a:lnSpc>
              <a:spcBef>
                <a:spcPts val="1400"/>
              </a:spcBef>
            </a:pPr>
            <a:r>
              <a:rPr lang="en-US" sz="7600">
                <a:solidFill>
                  <a:schemeClr val="bg2">
                    <a:lumMod val="50000"/>
                  </a:schemeClr>
                </a:solidFill>
                <a:latin typeface="Abadi"/>
              </a:rPr>
              <a:t>Obtain Data through </a:t>
            </a:r>
            <a:r>
              <a:rPr lang="en-US" sz="7600" err="1">
                <a:solidFill>
                  <a:schemeClr val="bg2">
                    <a:lumMod val="50000"/>
                  </a:schemeClr>
                </a:solidFill>
                <a:latin typeface="Abadi"/>
              </a:rPr>
              <a:t>WebScaping</a:t>
            </a:r>
            <a:r>
              <a:rPr lang="en-US" sz="7600">
                <a:solidFill>
                  <a:schemeClr val="bg2">
                    <a:lumMod val="50000"/>
                  </a:schemeClr>
                </a:solidFill>
                <a:latin typeface="Abadi"/>
              </a:rPr>
              <a:t> </a:t>
            </a:r>
          </a:p>
          <a:p>
            <a:pPr>
              <a:lnSpc>
                <a:spcPct val="120000"/>
              </a:lnSpc>
              <a:spcBef>
                <a:spcPts val="1400"/>
              </a:spcBef>
            </a:pPr>
            <a:r>
              <a:rPr lang="en-US" sz="8800">
                <a:solidFill>
                  <a:schemeClr val="accent3">
                    <a:lumMod val="25000"/>
                  </a:schemeClr>
                </a:solidFill>
                <a:latin typeface="Abadi"/>
              </a:rPr>
              <a:t>Perform data wrangling</a:t>
            </a:r>
          </a:p>
          <a:p>
            <a:pPr lvl="1">
              <a:lnSpc>
                <a:spcPct val="120000"/>
              </a:lnSpc>
              <a:spcBef>
                <a:spcPts val="1400"/>
              </a:spcBef>
            </a:pPr>
            <a:r>
              <a:rPr lang="en-US" sz="7600">
                <a:solidFill>
                  <a:schemeClr val="bg2">
                    <a:lumMod val="50000"/>
                  </a:schemeClr>
                </a:solidFill>
                <a:latin typeface="Abadi"/>
              </a:rPr>
              <a:t>Dealing with Missing Values</a:t>
            </a:r>
          </a:p>
          <a:p>
            <a:pPr lvl="1">
              <a:lnSpc>
                <a:spcPct val="120000"/>
              </a:lnSpc>
              <a:spcBef>
                <a:spcPts val="1400"/>
              </a:spcBef>
            </a:pPr>
            <a:r>
              <a:rPr lang="en-US" sz="7600">
                <a:solidFill>
                  <a:schemeClr val="bg2">
                    <a:lumMod val="50000"/>
                  </a:schemeClr>
                </a:solidFill>
                <a:latin typeface="Abadi"/>
              </a:rPr>
              <a:t>Convert Categorical Data for Featuring</a:t>
            </a:r>
            <a:endParaRPr lang="en-US" sz="7600">
              <a:solidFill>
                <a:schemeClr val="bg2">
                  <a:lumMod val="50000"/>
                </a:schemeClr>
              </a:solidFill>
              <a:latin typeface="IBM Plex Mono Text"/>
            </a:endParaRPr>
          </a:p>
          <a:p>
            <a:pPr>
              <a:lnSpc>
                <a:spcPct val="120000"/>
              </a:lnSpc>
              <a:spcBef>
                <a:spcPts val="1400"/>
              </a:spcBef>
            </a:pPr>
            <a:r>
              <a:rPr lang="en-US" sz="8800">
                <a:solidFill>
                  <a:schemeClr val="accent3">
                    <a:lumMod val="25000"/>
                  </a:schemeClr>
                </a:solidFill>
                <a:latin typeface="Abadi"/>
              </a:rPr>
              <a:t>Perform exploratory data analysis (EDA) using visualization and SQL</a:t>
            </a:r>
          </a:p>
          <a:p>
            <a:pPr>
              <a:lnSpc>
                <a:spcPct val="120000"/>
              </a:lnSpc>
              <a:spcBef>
                <a:spcPts val="1400"/>
              </a:spcBef>
            </a:pPr>
            <a:r>
              <a:rPr lang="en-US" sz="8800">
                <a:solidFill>
                  <a:schemeClr val="accent3">
                    <a:lumMod val="25000"/>
                  </a:schemeClr>
                </a:solidFill>
                <a:latin typeface="Abadi"/>
              </a:rPr>
              <a:t>Perform interactive visual analytics using Folium and </a:t>
            </a:r>
            <a:r>
              <a:rPr lang="en-US" sz="8800" err="1">
                <a:solidFill>
                  <a:schemeClr val="accent3">
                    <a:lumMod val="25000"/>
                  </a:schemeClr>
                </a:solidFill>
                <a:latin typeface="Abadi"/>
              </a:rPr>
              <a:t>Plotly</a:t>
            </a:r>
            <a:r>
              <a:rPr lang="en-US" sz="8800">
                <a:solidFill>
                  <a:schemeClr val="accent3">
                    <a:lumMod val="25000"/>
                  </a:schemeClr>
                </a:solidFill>
                <a:latin typeface="Abadi"/>
              </a:rPr>
              <a:t> Dash</a:t>
            </a:r>
          </a:p>
          <a:p>
            <a:pPr>
              <a:lnSpc>
                <a:spcPct val="120000"/>
              </a:lnSpc>
              <a:spcBef>
                <a:spcPts val="1400"/>
              </a:spcBef>
            </a:pPr>
            <a:r>
              <a:rPr lang="en-US" sz="8800">
                <a:solidFill>
                  <a:schemeClr val="accent3">
                    <a:lumMod val="25000"/>
                  </a:schemeClr>
                </a:solidFill>
                <a:latin typeface="Abadi"/>
              </a:rPr>
              <a:t>Perform predictive analysis using classification models</a:t>
            </a:r>
          </a:p>
          <a:p>
            <a:pPr lvl="1">
              <a:lnSpc>
                <a:spcPct val="120000"/>
              </a:lnSpc>
              <a:spcBef>
                <a:spcPts val="1400"/>
              </a:spcBef>
            </a:pPr>
            <a:r>
              <a:rPr lang="en-US" sz="7600">
                <a:solidFill>
                  <a:schemeClr val="bg2">
                    <a:lumMod val="50000"/>
                  </a:schemeClr>
                </a:solidFill>
                <a:latin typeface="Abadi"/>
              </a:rPr>
              <a:t>Logistic Regression, SVM, Decision Tree, KNN</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Methodology</a:t>
            </a:r>
            <a:endParaRPr lang="en-US">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marL="0" indent="0">
              <a:lnSpc>
                <a:spcPct val="100000"/>
              </a:lnSpc>
              <a:spcBef>
                <a:spcPts val="1400"/>
              </a:spcBef>
              <a:buNone/>
            </a:pPr>
            <a:r>
              <a:rPr lang="en-US" sz="2200">
                <a:solidFill>
                  <a:schemeClr val="accent3">
                    <a:lumMod val="25000"/>
                  </a:schemeClr>
                </a:solidFill>
                <a:latin typeface="Abadi"/>
              </a:rPr>
              <a:t>There are two different methods for data collection:</a:t>
            </a:r>
            <a:endParaRPr lang="zh-CN" altLang="en-US">
              <a:solidFill>
                <a:schemeClr val="accent3">
                  <a:lumMod val="25000"/>
                </a:schemeClr>
              </a:solidFill>
            </a:endParaRPr>
          </a:p>
          <a:p>
            <a:pPr marL="342900" indent="-342900">
              <a:lnSpc>
                <a:spcPct val="100000"/>
              </a:lnSpc>
              <a:spcBef>
                <a:spcPts val="1400"/>
              </a:spcBef>
            </a:pPr>
            <a:r>
              <a:rPr lang="en-US" sz="2200">
                <a:solidFill>
                  <a:schemeClr val="accent3">
                    <a:lumMod val="25000"/>
                  </a:schemeClr>
                </a:solidFill>
                <a:latin typeface="Abadi"/>
              </a:rPr>
              <a:t>Web API</a:t>
            </a:r>
            <a:endParaRPr lang="en-US">
              <a:solidFill>
                <a:schemeClr val="accent3">
                  <a:lumMod val="25000"/>
                </a:schemeClr>
              </a:solidFill>
              <a:cs typeface="Calibri" panose="020F0502020204030204"/>
            </a:endParaRPr>
          </a:p>
          <a:p>
            <a:pPr marL="342900" indent="-342900">
              <a:lnSpc>
                <a:spcPct val="100000"/>
              </a:lnSpc>
              <a:spcBef>
                <a:spcPts val="1400"/>
              </a:spcBef>
              <a:buFont typeface="Arial"/>
            </a:pPr>
            <a:r>
              <a:rPr lang="en-US" sz="2200">
                <a:solidFill>
                  <a:schemeClr val="accent3">
                    <a:lumMod val="25000"/>
                  </a:schemeClr>
                </a:solidFill>
                <a:latin typeface="Abadi"/>
              </a:rPr>
              <a:t>Web Scraping</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rgbClr val="292929"/>
              </a:solidFill>
              <a:latin typeface="Abadi" panose="020B0604020104020204" pitchFamily="34" charset="0"/>
            </a:endParaRPr>
          </a:p>
          <a:p>
            <a:pPr marL="0" indent="0">
              <a:buNone/>
            </a:pPr>
            <a:endParaRPr lang="en-US">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a:t>
            </a:r>
            <a:endParaRPr lang="en-US">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49675" y="1463840"/>
            <a:ext cx="5421587" cy="4548460"/>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endParaRPr>
          </a:p>
          <a:p>
            <a:pPr marL="0" indent="0">
              <a:buNone/>
            </a:pPr>
            <a:endParaRPr lang="en-US" sz="2200">
              <a:solidFill>
                <a:srgbClr val="1C7DDB"/>
              </a:solidFill>
              <a:latin typeface="Abadi"/>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86428" y="1458639"/>
            <a:ext cx="5008125" cy="469889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Firstly I request and parse data using the GET request, then JSON file was decoded. After that, dataset was extracted for filtering "Falcon 9" launches data.</a:t>
            </a:r>
            <a:endParaRPr lang="zh-CN" altLang="en-US">
              <a:solidFill>
                <a:schemeClr val="accent3">
                  <a:lumMod val="25000"/>
                </a:schemeClr>
              </a:solidFill>
              <a:latin typeface="Calibri" panose="020F0502020204030204"/>
              <a:ea typeface="等线" panose="02010600030101010101" pitchFamily="2" charset="-122"/>
              <a:cs typeface="Calibri" panose="020F0502020204030204"/>
            </a:endParaRPr>
          </a:p>
          <a:p>
            <a:pPr marL="0" indent="0">
              <a:lnSpc>
                <a:spcPct val="100000"/>
              </a:lnSpc>
              <a:spcBef>
                <a:spcPts val="1400"/>
              </a:spcBef>
              <a:buNone/>
            </a:pPr>
            <a:endParaRPr lang="en-US" sz="2200">
              <a:solidFill>
                <a:schemeClr val="accent3">
                  <a:lumMod val="25000"/>
                </a:schemeClr>
              </a:solidFill>
              <a:latin typeface="Abadi"/>
              <a:cs typeface="Calibri"/>
            </a:endParaRPr>
          </a:p>
          <a:p>
            <a:r>
              <a:rPr lang="en-US" sz="2200" dirty="0">
                <a:cs typeface="Calibri"/>
              </a:rPr>
              <a:t>GitHub URL: </a:t>
            </a:r>
            <a:endParaRPr lang="en-US" sz="2200">
              <a:cs typeface="Calibri" panose="020F0502020204030204"/>
            </a:endParaRPr>
          </a:p>
          <a:p>
            <a:pPr marL="0" indent="0">
              <a:buNone/>
            </a:pPr>
            <a:r>
              <a:rPr lang="en-US" sz="2200" dirty="0">
                <a:ea typeface="+mn-lt"/>
                <a:cs typeface="+mn-lt"/>
              </a:rPr>
              <a:t>https://github.com/rorschachwilpeng/cousera_IBM_ds/blob/main/ds_capstone/Week1%20-%3E%20Introduction/Collecting%20the%20Data/Data%20Collection%20with%20API.ipynb</a:t>
            </a:r>
            <a:endParaRPr lang="en-US">
              <a:ea typeface="+mn-lt"/>
              <a:cs typeface="+mn-lt"/>
            </a:endParaRPr>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SpaceX API</a:t>
            </a:r>
          </a:p>
        </p:txBody>
      </p:sp>
      <p:sp>
        <p:nvSpPr>
          <p:cNvPr id="2" name="矩形 1">
            <a:extLst>
              <a:ext uri="{FF2B5EF4-FFF2-40B4-BE49-F238E27FC236}">
                <a16:creationId xmlns:a16="http://schemas.microsoft.com/office/drawing/2014/main" id="{426C3B73-909B-4A62-B9D9-F9EF63ACEC22}"/>
              </a:ext>
            </a:extLst>
          </p:cNvPr>
          <p:cNvSpPr/>
          <p:nvPr/>
        </p:nvSpPr>
        <p:spPr>
          <a:xfrm>
            <a:off x="8029902" y="1802523"/>
            <a:ext cx="972208" cy="6437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ea typeface="等线"/>
                <a:cs typeface="Calibri"/>
              </a:rPr>
              <a:t>API</a:t>
            </a:r>
            <a:endParaRPr lang="zh-CN" altLang="en-US"/>
          </a:p>
        </p:txBody>
      </p:sp>
      <p:cxnSp>
        <p:nvCxnSpPr>
          <p:cNvPr id="7" name="直接箭头连接符 6">
            <a:extLst>
              <a:ext uri="{FF2B5EF4-FFF2-40B4-BE49-F238E27FC236}">
                <a16:creationId xmlns:a16="http://schemas.microsoft.com/office/drawing/2014/main" id="{4FB59B71-511D-4A5C-B7E5-8B8FD7F6181C}"/>
              </a:ext>
            </a:extLst>
          </p:cNvPr>
          <p:cNvCxnSpPr/>
          <p:nvPr/>
        </p:nvCxnSpPr>
        <p:spPr>
          <a:xfrm flipH="1">
            <a:off x="8522246" y="2444641"/>
            <a:ext cx="5255" cy="717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A00F1C95-6F96-4CF3-A622-2CE2A5F87829}"/>
              </a:ext>
            </a:extLst>
          </p:cNvPr>
          <p:cNvSpPr/>
          <p:nvPr/>
        </p:nvSpPr>
        <p:spPr>
          <a:xfrm>
            <a:off x="7307316" y="3168867"/>
            <a:ext cx="2548759" cy="630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Decode Json File</a:t>
            </a:r>
          </a:p>
        </p:txBody>
      </p:sp>
      <p:cxnSp>
        <p:nvCxnSpPr>
          <p:cNvPr id="9" name="直接箭头连接符 8">
            <a:extLst>
              <a:ext uri="{FF2B5EF4-FFF2-40B4-BE49-F238E27FC236}">
                <a16:creationId xmlns:a16="http://schemas.microsoft.com/office/drawing/2014/main" id="{F61D8F2A-5CD3-4F5E-A43C-3D275E3BD25C}"/>
              </a:ext>
            </a:extLst>
          </p:cNvPr>
          <p:cNvCxnSpPr>
            <a:cxnSpLocks/>
          </p:cNvCxnSpPr>
          <p:nvPr/>
        </p:nvCxnSpPr>
        <p:spPr>
          <a:xfrm flipH="1">
            <a:off x="8522246" y="3797848"/>
            <a:ext cx="5255" cy="7173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矩形 9">
            <a:extLst>
              <a:ext uri="{FF2B5EF4-FFF2-40B4-BE49-F238E27FC236}">
                <a16:creationId xmlns:a16="http://schemas.microsoft.com/office/drawing/2014/main" id="{91BE920F-DABA-4755-B53F-4CD17ADF31EE}"/>
              </a:ext>
            </a:extLst>
          </p:cNvPr>
          <p:cNvSpPr/>
          <p:nvPr/>
        </p:nvSpPr>
        <p:spPr>
          <a:xfrm>
            <a:off x="7307316" y="4522074"/>
            <a:ext cx="2548759" cy="6306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Construct Dataset</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983272" cy="4678690"/>
          </a:xfrm>
          <a:prstGeom prst="rect">
            <a:avLst/>
          </a:prstGeom>
        </p:spPr>
        <p:txBody>
          <a:bodyPr lIns="91440" tIns="45720" rIns="91440" bIns="45720" anchor="t">
            <a:noAutofit/>
          </a:bodyPr>
          <a:lstStyle/>
          <a:p>
            <a:pPr>
              <a:lnSpc>
                <a:spcPct val="100000"/>
              </a:lnSpc>
              <a:spcBef>
                <a:spcPts val="1400"/>
              </a:spcBef>
            </a:pPr>
            <a:r>
              <a:rPr lang="en-US" sz="2000">
                <a:solidFill>
                  <a:schemeClr val="accent3">
                    <a:lumMod val="25000"/>
                  </a:schemeClr>
                </a:solidFill>
                <a:latin typeface="Abadi"/>
              </a:rPr>
              <a:t>Firstly, I requested the Falcon 9 launch wiki page from its URL. Then all columns/variables names from HTML table header were extracted. After that, only useful headers were selected for creating dataframe.</a:t>
            </a:r>
          </a:p>
          <a:p>
            <a:pPr>
              <a:lnSpc>
                <a:spcPct val="100000"/>
              </a:lnSpc>
              <a:spcBef>
                <a:spcPts val="1400"/>
              </a:spcBef>
            </a:pPr>
            <a:r>
              <a:rPr lang="en-US" sz="2200">
                <a:solidFill>
                  <a:schemeClr val="accent3">
                    <a:lumMod val="25000"/>
                  </a:schemeClr>
                </a:solidFill>
                <a:latin typeface="Abadi"/>
              </a:rPr>
              <a:t>GitHub URL: </a:t>
            </a:r>
          </a:p>
          <a:p>
            <a:pPr marL="0" indent="0">
              <a:lnSpc>
                <a:spcPct val="100000"/>
              </a:lnSpc>
              <a:spcBef>
                <a:spcPts val="1400"/>
              </a:spcBef>
              <a:buNone/>
            </a:pPr>
            <a:r>
              <a:rPr lang="en-US" sz="2200" dirty="0">
                <a:ea typeface="+mn-lt"/>
                <a:cs typeface="+mn-lt"/>
              </a:rPr>
              <a:t>https://github.com/rorschachwilpeng/cousera_IBM_ds/blob/main/ds_capstone/Week1%20-%3E%20Introduction/Collecting%20the%20Data/Data%20Collection%20with%20Web%20Scraping.ipynb</a:t>
            </a:r>
            <a:endParaRPr lang="en-US" dirty="0">
              <a:ea typeface="+mn-lt"/>
              <a:cs typeface="+mn-lt"/>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None/>
            </a:pPr>
            <a:endParaRPr lang="en-US" sz="2200">
              <a:solidFill>
                <a:srgbClr val="1C7DDB"/>
              </a:solidFill>
              <a:latin typeface="Abadi"/>
              <a:cs typeface="Calibri"/>
            </a:endParaRPr>
          </a:p>
        </p:txBody>
      </p:sp>
      <p:sp>
        <p:nvSpPr>
          <p:cNvPr id="5" name="矩形 4">
            <a:extLst>
              <a:ext uri="{FF2B5EF4-FFF2-40B4-BE49-F238E27FC236}">
                <a16:creationId xmlns:a16="http://schemas.microsoft.com/office/drawing/2014/main" id="{FCC16FB9-4FEA-41BB-88E1-617EE561028A}"/>
              </a:ext>
            </a:extLst>
          </p:cNvPr>
          <p:cNvSpPr/>
          <p:nvPr/>
        </p:nvSpPr>
        <p:spPr>
          <a:xfrm>
            <a:off x="6046075" y="1907626"/>
            <a:ext cx="5189481" cy="6831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ea typeface="等线"/>
                <a:cs typeface="Calibri"/>
              </a:rPr>
              <a:t>Request the Falcon 9 Launch Wiki page from its URL</a:t>
            </a:r>
            <a:endParaRPr lang="zh-CN" altLang="en-US"/>
          </a:p>
        </p:txBody>
      </p:sp>
      <p:sp>
        <p:nvSpPr>
          <p:cNvPr id="8" name="矩形 7">
            <a:extLst>
              <a:ext uri="{FF2B5EF4-FFF2-40B4-BE49-F238E27FC236}">
                <a16:creationId xmlns:a16="http://schemas.microsoft.com/office/drawing/2014/main" id="{CA87B066-23A3-4195-9BA4-802C5874EBD2}"/>
              </a:ext>
            </a:extLst>
          </p:cNvPr>
          <p:cNvSpPr/>
          <p:nvPr/>
        </p:nvSpPr>
        <p:spPr>
          <a:xfrm>
            <a:off x="6046075" y="3273971"/>
            <a:ext cx="5189481" cy="68317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Extract all columns names from HTML table header</a:t>
            </a:r>
          </a:p>
        </p:txBody>
      </p:sp>
      <p:sp>
        <p:nvSpPr>
          <p:cNvPr id="9" name="矩形 8">
            <a:extLst>
              <a:ext uri="{FF2B5EF4-FFF2-40B4-BE49-F238E27FC236}">
                <a16:creationId xmlns:a16="http://schemas.microsoft.com/office/drawing/2014/main" id="{5943BCEC-6AE5-4193-ADB9-F2220A8CBF22}"/>
              </a:ext>
            </a:extLst>
          </p:cNvPr>
          <p:cNvSpPr/>
          <p:nvPr/>
        </p:nvSpPr>
        <p:spPr>
          <a:xfrm>
            <a:off x="6098626" y="4679730"/>
            <a:ext cx="5136930" cy="6963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zh-CN" altLang="en-US">
                <a:ea typeface="等线"/>
                <a:cs typeface="Calibri"/>
              </a:rPr>
              <a:t>Create a dataframe by parsing the launch HTML tables</a:t>
            </a:r>
          </a:p>
        </p:txBody>
      </p:sp>
      <p:cxnSp>
        <p:nvCxnSpPr>
          <p:cNvPr id="7" name="直接箭头连接符 6">
            <a:extLst>
              <a:ext uri="{FF2B5EF4-FFF2-40B4-BE49-F238E27FC236}">
                <a16:creationId xmlns:a16="http://schemas.microsoft.com/office/drawing/2014/main" id="{C16D767F-366F-40C4-8A91-5222B25BA47E}"/>
              </a:ext>
            </a:extLst>
          </p:cNvPr>
          <p:cNvCxnSpPr/>
          <p:nvPr/>
        </p:nvCxnSpPr>
        <p:spPr>
          <a:xfrm>
            <a:off x="8619467" y="2589157"/>
            <a:ext cx="21021" cy="638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a:extLst>
              <a:ext uri="{FF2B5EF4-FFF2-40B4-BE49-F238E27FC236}">
                <a16:creationId xmlns:a16="http://schemas.microsoft.com/office/drawing/2014/main" id="{BF50DCDA-5B23-4131-9528-3E05CC823E7F}"/>
              </a:ext>
            </a:extLst>
          </p:cNvPr>
          <p:cNvCxnSpPr>
            <a:cxnSpLocks/>
          </p:cNvCxnSpPr>
          <p:nvPr/>
        </p:nvCxnSpPr>
        <p:spPr>
          <a:xfrm>
            <a:off x="8658881" y="4034329"/>
            <a:ext cx="21021" cy="638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155be751-a274-42e8-93fb-f39d3b9bccc8"/>
    <ds:schemaRef ds:uri="f80a141d-92ca-4d3d-9308-f7e7b1d44ce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宽屏</PresentationFormat>
  <Slides>41</Slides>
  <Notes>3</Notes>
  <HiddenSlides>0</HiddenSlides>
  <ScaleCrop>false</ScaleCrop>
  <HeadingPairs>
    <vt:vector size="4" baseType="variant">
      <vt:variant>
        <vt:lpstr>主题</vt:lpstr>
      </vt:variant>
      <vt:variant>
        <vt:i4>1</vt:i4>
      </vt:variant>
      <vt:variant>
        <vt:lpstr>幻灯片标题</vt:lpstr>
      </vt:variant>
      <vt:variant>
        <vt:i4>41</vt:i4>
      </vt:variant>
    </vt:vector>
  </HeadingPairs>
  <TitlesOfParts>
    <vt:vector size="42" baseType="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revision>127</cp:revision>
  <dcterms:created xsi:type="dcterms:W3CDTF">2021-04-29T18:58:34Z</dcterms:created>
  <dcterms:modified xsi:type="dcterms:W3CDTF">2022-01-04T07:03:11Z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